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20" r:id="rId2"/>
    <p:sldId id="319" r:id="rId3"/>
    <p:sldId id="305" r:id="rId4"/>
    <p:sldId id="270" r:id="rId5"/>
    <p:sldId id="271" r:id="rId6"/>
    <p:sldId id="272" r:id="rId7"/>
    <p:sldId id="273" r:id="rId8"/>
    <p:sldId id="274" r:id="rId9"/>
    <p:sldId id="275" r:id="rId10"/>
    <p:sldId id="284" r:id="rId11"/>
    <p:sldId id="277" r:id="rId12"/>
    <p:sldId id="278" r:id="rId13"/>
    <p:sldId id="279" r:id="rId14"/>
    <p:sldId id="280" r:id="rId15"/>
    <p:sldId id="281" r:id="rId16"/>
    <p:sldId id="282" r:id="rId17"/>
    <p:sldId id="318" r:id="rId18"/>
    <p:sldId id="296" r:id="rId19"/>
    <p:sldId id="285" r:id="rId20"/>
    <p:sldId id="286" r:id="rId21"/>
    <p:sldId id="321" r:id="rId22"/>
    <p:sldId id="317" r:id="rId23"/>
    <p:sldId id="290" r:id="rId24"/>
    <p:sldId id="291" r:id="rId25"/>
    <p:sldId id="316" r:id="rId26"/>
    <p:sldId id="31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nva Sans" panose="020B0604020202020204" charset="0"/>
      <p:regular r:id="rId33"/>
    </p:embeddedFont>
    <p:embeddedFont>
      <p:font typeface="Canva Sans Bold" panose="020B0604020202020204" charset="0"/>
      <p:regular r:id="rId34"/>
    </p:embeddedFont>
    <p:embeddedFont>
      <p:font typeface="Comic Sans" panose="020B0604020202020204" charset="0"/>
      <p:regular r:id="rId35"/>
    </p:embeddedFont>
    <p:embeddedFont>
      <p:font typeface="Comic Sans Bold" panose="020B0604020202020204" charset="0"/>
      <p:regular r:id="rId36"/>
    </p:embeddedFont>
    <p:embeddedFont>
      <p:font typeface="Glacial Indifference Bold" panose="020B0604020202020204" charset="0"/>
      <p:regular r:id="rId37"/>
    </p:embeddedFont>
    <p:embeddedFont>
      <p:font typeface="Marianne" panose="02000000000000000000" pitchFamily="50" charset="0"/>
      <p:regular r:id="rId38"/>
      <p:bold r:id="rId39"/>
      <p:italic r:id="rId40"/>
      <p:boldItalic r:id="rId41"/>
    </p:embeddedFont>
    <p:embeddedFont>
      <p:font typeface="Sergio Trendy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22" autoAdjust="0"/>
  </p:normalViewPr>
  <p:slideViewPr>
    <p:cSldViewPr>
      <p:cViewPr varScale="1">
        <p:scale>
          <a:sx n="72" d="100"/>
          <a:sy n="72" d="100"/>
        </p:scale>
        <p:origin x="6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A030C-599D-4F51-852F-0190BD5FE316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16DCE-5B4D-49AD-A369-9955007CA1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03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sv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8.jpeg"/><Relationship Id="rId5" Type="http://schemas.openxmlformats.org/officeDocument/2006/relationships/image" Target="../media/image54.png"/><Relationship Id="rId10" Type="http://schemas.openxmlformats.org/officeDocument/2006/relationships/image" Target="../media/image43.svg"/><Relationship Id="rId4" Type="http://schemas.openxmlformats.org/officeDocument/2006/relationships/image" Target="../media/image53.sv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5.jpeg"/><Relationship Id="rId7" Type="http://schemas.openxmlformats.org/officeDocument/2006/relationships/image" Target="../media/image8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s://www.mombrite.com/toilet-paper-roll-satellite-craft/" TargetMode="External"/><Relationship Id="rId4" Type="http://schemas.openxmlformats.org/officeDocument/2006/relationships/hyperlink" Target="https://blog.savoirsplus.fr/2019/06/07/telechargement-soleil-lune-et-terr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4E2E4280-0273-4732-957A-64D4781D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181600" y="504591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46348">
            <a:off x="3112348" y="452429"/>
            <a:ext cx="7026324" cy="7160585"/>
          </a:xfrm>
          <a:custGeom>
            <a:avLst/>
            <a:gdLst/>
            <a:ahLst/>
            <a:cxnLst/>
            <a:rect l="l" t="t" r="r" b="b"/>
            <a:pathLst>
              <a:path w="7026324" h="7160585">
                <a:moveTo>
                  <a:pt x="0" y="0"/>
                </a:moveTo>
                <a:lnTo>
                  <a:pt x="7026325" y="0"/>
                </a:lnTo>
                <a:lnTo>
                  <a:pt x="7026325" y="7160585"/>
                </a:lnTo>
                <a:lnTo>
                  <a:pt x="0" y="71605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1606" y="680902"/>
            <a:ext cx="3340802" cy="3758990"/>
          </a:xfrm>
          <a:custGeom>
            <a:avLst/>
            <a:gdLst/>
            <a:ahLst/>
            <a:cxnLst/>
            <a:rect l="l" t="t" r="r" b="b"/>
            <a:pathLst>
              <a:path w="3340802" h="3758990">
                <a:moveTo>
                  <a:pt x="0" y="0"/>
                </a:moveTo>
                <a:lnTo>
                  <a:pt x="3340803" y="0"/>
                </a:lnTo>
                <a:lnTo>
                  <a:pt x="3340803" y="3758990"/>
                </a:lnTo>
                <a:lnTo>
                  <a:pt x="0" y="375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2260" y="8016254"/>
            <a:ext cx="15963481" cy="100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5868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MESURE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</a:t>
            </a:r>
            <a:endParaRPr lang="en-US" sz="5868" b="1" dirty="0">
              <a:solidFill>
                <a:schemeClr val="bg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Freeform 6"/>
          <p:cNvSpPr/>
          <p:nvPr/>
        </p:nvSpPr>
        <p:spPr>
          <a:xfrm rot="495511">
            <a:off x="9072675" y="-314500"/>
            <a:ext cx="5655707" cy="5749795"/>
          </a:xfrm>
          <a:custGeom>
            <a:avLst/>
            <a:gdLst/>
            <a:ahLst/>
            <a:cxnLst/>
            <a:rect l="l" t="t" r="r" b="b"/>
            <a:pathLst>
              <a:path w="5655707" h="5749795">
                <a:moveTo>
                  <a:pt x="0" y="0"/>
                </a:moveTo>
                <a:lnTo>
                  <a:pt x="5655707" y="0"/>
                </a:lnTo>
                <a:lnTo>
                  <a:pt x="5655707" y="5749794"/>
                </a:lnTo>
                <a:lnTo>
                  <a:pt x="0" y="57497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04" b="-5606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6470" y="1616045"/>
            <a:ext cx="16450254" cy="5515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2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Explorons ensemble les changements de température des océans ! 🌊🌡️</a:t>
            </a:r>
          </a:p>
          <a:p>
            <a:pPr algn="ctr">
              <a:lnSpc>
                <a:spcPts val="7308"/>
              </a:lnSpc>
            </a:pPr>
            <a:endParaRPr lang="en-US" sz="522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308"/>
              </a:lnSpc>
            </a:pPr>
            <a:endParaRPr lang="en-US" sz="5220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7308"/>
              </a:lnSpc>
              <a:spcBef>
                <a:spcPct val="0"/>
              </a:spcBef>
            </a:pPr>
            <a:r>
              <a:rPr lang="en-US" sz="5220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Quand la température change, à quoi ça vous fait penser ?</a:t>
            </a:r>
            <a:r>
              <a:rPr lang="en-US" sz="522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🤔🔥❄️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7609" y="209163"/>
            <a:ext cx="12817599" cy="10077837"/>
          </a:xfrm>
          <a:custGeom>
            <a:avLst/>
            <a:gdLst/>
            <a:ahLst/>
            <a:cxnLst/>
            <a:rect l="l" t="t" r="r" b="b"/>
            <a:pathLst>
              <a:path w="12817599" h="10077837">
                <a:moveTo>
                  <a:pt x="0" y="0"/>
                </a:moveTo>
                <a:lnTo>
                  <a:pt x="12817600" y="0"/>
                </a:lnTo>
                <a:lnTo>
                  <a:pt x="12817600" y="10077837"/>
                </a:lnTo>
                <a:lnTo>
                  <a:pt x="0" y="1007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54200" y="1773398"/>
            <a:ext cx="1905000" cy="6430392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652" y="1723584"/>
            <a:ext cx="5719371" cy="1461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7050" lvl="1" indent="-453525" algn="l">
              <a:lnSpc>
                <a:spcPts val="5881"/>
              </a:lnSpc>
              <a:buFont typeface="Arial"/>
              <a:buChar char="•"/>
            </a:pPr>
            <a:r>
              <a:rPr lang="en-US" sz="4201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Où est la France ?</a:t>
            </a:r>
          </a:p>
          <a:p>
            <a:pPr marL="907050" lvl="1" indent="-453525" algn="l">
              <a:lnSpc>
                <a:spcPts val="5881"/>
              </a:lnSpc>
              <a:spcBef>
                <a:spcPct val="0"/>
              </a:spcBef>
              <a:buFont typeface="Arial"/>
              <a:buChar char="•"/>
            </a:pPr>
            <a:r>
              <a:rPr lang="en-US" sz="4201" b="1">
                <a:solidFill>
                  <a:srgbClr val="FFE05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Méditerranée 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41011" y="8095339"/>
            <a:ext cx="4820962" cy="71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1"/>
              </a:lnSpc>
              <a:spcBef>
                <a:spcPct val="0"/>
              </a:spcBef>
            </a:pPr>
            <a:r>
              <a:rPr lang="en-US" sz="420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Juillet 2022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8625964-8419-4DE8-A9AB-5E503BEA5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4067" y="0"/>
            <a:ext cx="12817599" cy="10077837"/>
          </a:xfrm>
          <a:custGeom>
            <a:avLst/>
            <a:gdLst/>
            <a:ahLst/>
            <a:cxnLst/>
            <a:rect l="l" t="t" r="r" b="b"/>
            <a:pathLst>
              <a:path w="12817599" h="10077837">
                <a:moveTo>
                  <a:pt x="0" y="0"/>
                </a:moveTo>
                <a:lnTo>
                  <a:pt x="12817599" y="0"/>
                </a:lnTo>
                <a:lnTo>
                  <a:pt x="12817599" y="10077837"/>
                </a:lnTo>
                <a:lnTo>
                  <a:pt x="0" y="10077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0000" y="1590035"/>
            <a:ext cx="1658898" cy="6543404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51197" y="7775685"/>
            <a:ext cx="4820962" cy="71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1"/>
              </a:lnSpc>
              <a:spcBef>
                <a:spcPct val="0"/>
              </a:spcBef>
            </a:pPr>
            <a:r>
              <a:rPr lang="en-US" sz="420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Juillet 2022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3263" y="1404976"/>
            <a:ext cx="6412565" cy="197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1"/>
              </a:lnSpc>
              <a:spcBef>
                <a:spcPct val="0"/>
              </a:spcBef>
            </a:pPr>
            <a:r>
              <a:rPr lang="en-US" sz="3765" b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Quelle est la température de la Méditerranée à cette date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5C5340-0C66-4045-926B-8692A328B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86200" y="707900"/>
            <a:ext cx="13340149" cy="8871199"/>
          </a:xfrm>
          <a:custGeom>
            <a:avLst/>
            <a:gdLst/>
            <a:ahLst/>
            <a:cxnLst/>
            <a:rect l="l" t="t" r="r" b="b"/>
            <a:pathLst>
              <a:path w="13340149" h="8871199">
                <a:moveTo>
                  <a:pt x="0" y="0"/>
                </a:moveTo>
                <a:lnTo>
                  <a:pt x="13340149" y="0"/>
                </a:lnTo>
                <a:lnTo>
                  <a:pt x="13340149" y="8871200"/>
                </a:lnTo>
                <a:lnTo>
                  <a:pt x="0" y="887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38135" y="7658889"/>
            <a:ext cx="5106493" cy="623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8"/>
              </a:lnSpc>
              <a:spcBef>
                <a:spcPct val="0"/>
              </a:spcBef>
            </a:pPr>
            <a:r>
              <a:rPr lang="en-US" sz="3656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Date : Décembre 2022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7694" y="585220"/>
            <a:ext cx="5523688" cy="106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45"/>
              </a:lnSpc>
              <a:spcBef>
                <a:spcPct val="0"/>
              </a:spcBef>
            </a:pPr>
            <a:r>
              <a:rPr lang="en-US" sz="6247" b="1">
                <a:solidFill>
                  <a:srgbClr val="32F8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 mois après...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15621000" y="1333500"/>
            <a:ext cx="1828800" cy="6822037"/>
          </a:xfrm>
          <a:custGeom>
            <a:avLst/>
            <a:gdLst/>
            <a:ahLst/>
            <a:cxnLst/>
            <a:rect l="l" t="t" r="r" b="b"/>
            <a:pathLst>
              <a:path w="3018964" h="8504643">
                <a:moveTo>
                  <a:pt x="0" y="0"/>
                </a:moveTo>
                <a:lnTo>
                  <a:pt x="3018964" y="0"/>
                </a:lnTo>
                <a:lnTo>
                  <a:pt x="3018964" y="8504643"/>
                </a:lnTo>
                <a:lnTo>
                  <a:pt x="0" y="8504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7694" y="3014732"/>
            <a:ext cx="6412565" cy="1976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1"/>
              </a:lnSpc>
              <a:spcBef>
                <a:spcPct val="0"/>
              </a:spcBef>
            </a:pP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Quelle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la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température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de la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Méditerranée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à </a:t>
            </a:r>
            <a:r>
              <a:rPr lang="en-US" sz="3765" b="1" dirty="0" err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3765" b="1" dirty="0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date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B8E608-B463-465C-8822-949B638A1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516" y="74021"/>
            <a:ext cx="4550502" cy="15642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70" t="4317" r="-1070" b="13639"/>
          <a:stretch/>
        </p:blipFill>
        <p:spPr>
          <a:xfrm>
            <a:off x="79001" y="1355830"/>
            <a:ext cx="18444371" cy="85120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7834" y="917045"/>
            <a:ext cx="4412770" cy="1813910"/>
            <a:chOff x="0" y="-595463"/>
            <a:chExt cx="5883694" cy="2418547"/>
          </a:xfrm>
        </p:grpSpPr>
        <p:sp>
          <p:nvSpPr>
            <p:cNvPr id="4" name="Freeform 4"/>
            <p:cNvSpPr/>
            <p:nvPr/>
          </p:nvSpPr>
          <p:spPr>
            <a:xfrm>
              <a:off x="0" y="-595463"/>
              <a:ext cx="5859915" cy="2418547"/>
            </a:xfrm>
            <a:custGeom>
              <a:avLst/>
              <a:gdLst/>
              <a:ahLst/>
              <a:cxnLst/>
              <a:rect l="l" t="t" r="r" b="b"/>
              <a:pathLst>
                <a:path w="5859915" h="2418547">
                  <a:moveTo>
                    <a:pt x="0" y="0"/>
                  </a:moveTo>
                  <a:lnTo>
                    <a:pt x="5859915" y="0"/>
                  </a:lnTo>
                  <a:lnTo>
                    <a:pt x="5859915" y="2418547"/>
                  </a:lnTo>
                  <a:lnTo>
                    <a:pt x="0" y="2418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23779" y="-339642"/>
              <a:ext cx="5859915" cy="1914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1"/>
                </a:lnSpc>
                <a:spcBef>
                  <a:spcPct val="0"/>
                </a:spcBef>
              </a:pPr>
              <a:r>
                <a:rPr lang="en-US" sz="4201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Transport de </a:t>
              </a:r>
              <a:r>
                <a:rPr lang="en-US" sz="4201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chaleur</a:t>
              </a:r>
              <a:r>
                <a:rPr lang="en-US" sz="4201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74045" y="944565"/>
            <a:ext cx="4412770" cy="1813910"/>
            <a:chOff x="-206823" y="1356157"/>
            <a:chExt cx="5883694" cy="2418547"/>
          </a:xfrm>
        </p:grpSpPr>
        <p:sp>
          <p:nvSpPr>
            <p:cNvPr id="7" name="Freeform 7"/>
            <p:cNvSpPr/>
            <p:nvPr/>
          </p:nvSpPr>
          <p:spPr>
            <a:xfrm>
              <a:off x="-183044" y="1356157"/>
              <a:ext cx="5859915" cy="2418547"/>
            </a:xfrm>
            <a:custGeom>
              <a:avLst/>
              <a:gdLst/>
              <a:ahLst/>
              <a:cxnLst/>
              <a:rect l="l" t="t" r="r" b="b"/>
              <a:pathLst>
                <a:path w="5859915" h="2418547">
                  <a:moveTo>
                    <a:pt x="0" y="0"/>
                  </a:moveTo>
                  <a:lnTo>
                    <a:pt x="5859915" y="0"/>
                  </a:lnTo>
                  <a:lnTo>
                    <a:pt x="5859915" y="2418547"/>
                  </a:lnTo>
                  <a:lnTo>
                    <a:pt x="0" y="2418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-206823" y="1571274"/>
              <a:ext cx="5859915" cy="1914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1"/>
                </a:lnSpc>
                <a:spcBef>
                  <a:spcPct val="0"/>
                </a:spcBef>
              </a:pPr>
              <a:r>
                <a:rPr lang="en-US" sz="4201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Distribution des nutriments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944565"/>
            <a:ext cx="4419600" cy="1813910"/>
            <a:chOff x="-69923" y="1115582"/>
            <a:chExt cx="5892800" cy="2418547"/>
          </a:xfrm>
        </p:grpSpPr>
        <p:sp>
          <p:nvSpPr>
            <p:cNvPr id="10" name="Freeform 10"/>
            <p:cNvSpPr/>
            <p:nvPr/>
          </p:nvSpPr>
          <p:spPr>
            <a:xfrm>
              <a:off x="-69923" y="1115582"/>
              <a:ext cx="5859915" cy="2418547"/>
            </a:xfrm>
            <a:custGeom>
              <a:avLst/>
              <a:gdLst/>
              <a:ahLst/>
              <a:cxnLst/>
              <a:rect l="l" t="t" r="r" b="b"/>
              <a:pathLst>
                <a:path w="5859915" h="2418547">
                  <a:moveTo>
                    <a:pt x="0" y="0"/>
                  </a:moveTo>
                  <a:lnTo>
                    <a:pt x="5859915" y="0"/>
                  </a:lnTo>
                  <a:lnTo>
                    <a:pt x="5859915" y="2418547"/>
                  </a:lnTo>
                  <a:lnTo>
                    <a:pt x="0" y="2418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-37038" y="1330699"/>
              <a:ext cx="5859915" cy="1914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1"/>
                </a:lnSpc>
                <a:spcBef>
                  <a:spcPct val="0"/>
                </a:spcBef>
              </a:pPr>
              <a:r>
                <a:rPr lang="en-US" sz="4201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Migration des </a:t>
              </a:r>
              <a:r>
                <a:rPr lang="en-US" sz="4201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espèces</a:t>
              </a:r>
              <a:r>
                <a:rPr lang="en-US" sz="4201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marines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4895" y="3598715"/>
            <a:ext cx="17018210" cy="352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 </a:t>
            </a:r>
            <a:r>
              <a:rPr lang="en-US" sz="115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SURVEILLE</a:t>
            </a: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…</a:t>
            </a:r>
          </a:p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les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animaux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10154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marins</a:t>
            </a: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366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A3380DF-E464-4BB6-828A-477B03F67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5"/>
            <a:ext cx="18288000" cy="102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8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1225" y="-1383789"/>
            <a:ext cx="21664460" cy="12186259"/>
          </a:xfrm>
          <a:custGeom>
            <a:avLst/>
            <a:gdLst/>
            <a:ahLst/>
            <a:cxnLst/>
            <a:rect l="l" t="t" r="r" b="b"/>
            <a:pathLst>
              <a:path w="21664460" h="12186259">
                <a:moveTo>
                  <a:pt x="0" y="0"/>
                </a:moveTo>
                <a:lnTo>
                  <a:pt x="21664460" y="0"/>
                </a:lnTo>
                <a:lnTo>
                  <a:pt x="21664460" y="12186259"/>
                </a:lnTo>
                <a:lnTo>
                  <a:pt x="0" y="1218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91225" y="5048086"/>
            <a:ext cx="21470450" cy="11508768"/>
          </a:xfrm>
          <a:custGeom>
            <a:avLst/>
            <a:gdLst/>
            <a:ahLst/>
            <a:cxnLst/>
            <a:rect l="l" t="t" r="r" b="b"/>
            <a:pathLst>
              <a:path w="21470450" h="11508768">
                <a:moveTo>
                  <a:pt x="0" y="0"/>
                </a:moveTo>
                <a:lnTo>
                  <a:pt x="21470450" y="0"/>
                </a:lnTo>
                <a:lnTo>
                  <a:pt x="21470450" y="11508768"/>
                </a:lnTo>
                <a:lnTo>
                  <a:pt x="0" y="11508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 t="-57833" b="-28723"/>
            </a:stretch>
          </a:blipFill>
        </p:spPr>
      </p:sp>
      <p:sp>
        <p:nvSpPr>
          <p:cNvPr id="4" name="Freeform 4"/>
          <p:cNvSpPr/>
          <p:nvPr/>
        </p:nvSpPr>
        <p:spPr>
          <a:xfrm rot="-1855657">
            <a:off x="4339936" y="298872"/>
            <a:ext cx="2282749" cy="2282749"/>
          </a:xfrm>
          <a:custGeom>
            <a:avLst/>
            <a:gdLst/>
            <a:ahLst/>
            <a:cxnLst/>
            <a:rect l="l" t="t" r="r" b="b"/>
            <a:pathLst>
              <a:path w="2282749" h="2282749">
                <a:moveTo>
                  <a:pt x="0" y="0"/>
                </a:moveTo>
                <a:lnTo>
                  <a:pt x="2282749" y="0"/>
                </a:lnTo>
                <a:lnTo>
                  <a:pt x="2282749" y="2282749"/>
                </a:lnTo>
                <a:lnTo>
                  <a:pt x="0" y="22827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768559" y="1144208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2ème étape</a:t>
            </a:r>
          </a:p>
        </p:txBody>
      </p:sp>
      <p:sp>
        <p:nvSpPr>
          <p:cNvPr id="6" name="Freeform 6"/>
          <p:cNvSpPr/>
          <p:nvPr/>
        </p:nvSpPr>
        <p:spPr>
          <a:xfrm>
            <a:off x="-846551" y="4994958"/>
            <a:ext cx="10922674" cy="1009282"/>
          </a:xfrm>
          <a:custGeom>
            <a:avLst/>
            <a:gdLst/>
            <a:ahLst/>
            <a:cxnLst/>
            <a:rect l="l" t="t" r="r" b="b"/>
            <a:pathLst>
              <a:path w="10922674" h="1009282">
                <a:moveTo>
                  <a:pt x="0" y="0"/>
                </a:moveTo>
                <a:lnTo>
                  <a:pt x="10922673" y="0"/>
                </a:lnTo>
                <a:lnTo>
                  <a:pt x="10922673" y="1009282"/>
                </a:lnTo>
                <a:lnTo>
                  <a:pt x="0" y="1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20134" y="4608709"/>
            <a:ext cx="10922674" cy="1009282"/>
          </a:xfrm>
          <a:custGeom>
            <a:avLst/>
            <a:gdLst/>
            <a:ahLst/>
            <a:cxnLst/>
            <a:rect l="l" t="t" r="r" b="b"/>
            <a:pathLst>
              <a:path w="10922674" h="1009282">
                <a:moveTo>
                  <a:pt x="0" y="0"/>
                </a:moveTo>
                <a:lnTo>
                  <a:pt x="10922674" y="0"/>
                </a:lnTo>
                <a:lnTo>
                  <a:pt x="10922674" y="1009282"/>
                </a:lnTo>
                <a:lnTo>
                  <a:pt x="0" y="1009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68649" y="2953920"/>
            <a:ext cx="22173236" cy="8182278"/>
          </a:xfrm>
          <a:custGeom>
            <a:avLst/>
            <a:gdLst/>
            <a:ahLst/>
            <a:cxnLst/>
            <a:rect l="l" t="t" r="r" b="b"/>
            <a:pathLst>
              <a:path w="22173236" h="8182278">
                <a:moveTo>
                  <a:pt x="0" y="0"/>
                </a:moveTo>
                <a:lnTo>
                  <a:pt x="22173236" y="0"/>
                </a:lnTo>
                <a:lnTo>
                  <a:pt x="22173236" y="8182278"/>
                </a:lnTo>
                <a:lnTo>
                  <a:pt x="0" y="8182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16311" y="2640926"/>
            <a:ext cx="1441446" cy="2373639"/>
          </a:xfrm>
          <a:custGeom>
            <a:avLst/>
            <a:gdLst/>
            <a:ahLst/>
            <a:cxnLst/>
            <a:rect l="l" t="t" r="r" b="b"/>
            <a:pathLst>
              <a:path w="1441446" h="2373639">
                <a:moveTo>
                  <a:pt x="0" y="0"/>
                </a:moveTo>
                <a:lnTo>
                  <a:pt x="1441446" y="0"/>
                </a:lnTo>
                <a:lnTo>
                  <a:pt x="1441446" y="2373639"/>
                </a:lnTo>
                <a:lnTo>
                  <a:pt x="0" y="23736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296983" flipH="1">
            <a:off x="7544557" y="849354"/>
            <a:ext cx="2907642" cy="3304139"/>
          </a:xfrm>
          <a:custGeom>
            <a:avLst/>
            <a:gdLst/>
            <a:ahLst/>
            <a:cxnLst/>
            <a:rect l="l" t="t" r="r" b="b"/>
            <a:pathLst>
              <a:path w="2907642" h="3304139">
                <a:moveTo>
                  <a:pt x="2907642" y="0"/>
                </a:moveTo>
                <a:lnTo>
                  <a:pt x="0" y="0"/>
                </a:lnTo>
                <a:lnTo>
                  <a:pt x="0" y="3304139"/>
                </a:lnTo>
                <a:lnTo>
                  <a:pt x="2907642" y="3304139"/>
                </a:lnTo>
                <a:lnTo>
                  <a:pt x="290764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830929">
            <a:off x="4369248" y="2989064"/>
            <a:ext cx="1969021" cy="2237524"/>
          </a:xfrm>
          <a:custGeom>
            <a:avLst/>
            <a:gdLst/>
            <a:ahLst/>
            <a:cxnLst/>
            <a:rect l="l" t="t" r="r" b="b"/>
            <a:pathLst>
              <a:path w="1969021" h="2237524">
                <a:moveTo>
                  <a:pt x="0" y="0"/>
                </a:moveTo>
                <a:lnTo>
                  <a:pt x="1969021" y="0"/>
                </a:lnTo>
                <a:lnTo>
                  <a:pt x="1969021" y="2237524"/>
                </a:lnTo>
                <a:lnTo>
                  <a:pt x="0" y="22375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328915" y="4865516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3ème étape</a:t>
            </a:r>
          </a:p>
        </p:txBody>
      </p:sp>
      <p:sp>
        <p:nvSpPr>
          <p:cNvPr id="14" name="Freeform 14"/>
          <p:cNvSpPr/>
          <p:nvPr/>
        </p:nvSpPr>
        <p:spPr>
          <a:xfrm rot="2468627" flipV="1">
            <a:off x="10646702" y="6047964"/>
            <a:ext cx="2278981" cy="2589751"/>
          </a:xfrm>
          <a:custGeom>
            <a:avLst/>
            <a:gdLst/>
            <a:ahLst/>
            <a:cxnLst/>
            <a:rect l="l" t="t" r="r" b="b"/>
            <a:pathLst>
              <a:path w="2278981" h="2589751">
                <a:moveTo>
                  <a:pt x="0" y="2589751"/>
                </a:moveTo>
                <a:lnTo>
                  <a:pt x="2278981" y="2589751"/>
                </a:lnTo>
                <a:lnTo>
                  <a:pt x="2278981" y="0"/>
                </a:lnTo>
                <a:lnTo>
                  <a:pt x="0" y="0"/>
                </a:lnTo>
                <a:lnTo>
                  <a:pt x="0" y="2589751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5387" y="6234785"/>
            <a:ext cx="2464994" cy="1821015"/>
          </a:xfrm>
          <a:custGeom>
            <a:avLst/>
            <a:gdLst/>
            <a:ahLst/>
            <a:cxnLst/>
            <a:rect l="l" t="t" r="r" b="b"/>
            <a:pathLst>
              <a:path w="2464994" h="1821015">
                <a:moveTo>
                  <a:pt x="0" y="0"/>
                </a:moveTo>
                <a:lnTo>
                  <a:pt x="2464995" y="0"/>
                </a:lnTo>
                <a:lnTo>
                  <a:pt x="2464995" y="1821014"/>
                </a:lnTo>
                <a:lnTo>
                  <a:pt x="0" y="18210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328915" y="5302432"/>
            <a:ext cx="1864900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Signal envoyé </a:t>
            </a:r>
          </a:p>
        </p:txBody>
      </p:sp>
      <p:sp>
        <p:nvSpPr>
          <p:cNvPr id="17" name="Freeform 17"/>
          <p:cNvSpPr/>
          <p:nvPr/>
        </p:nvSpPr>
        <p:spPr>
          <a:xfrm rot="-313611" flipH="1" flipV="1">
            <a:off x="12406675" y="4855705"/>
            <a:ext cx="1627838" cy="1849816"/>
          </a:xfrm>
          <a:custGeom>
            <a:avLst/>
            <a:gdLst/>
            <a:ahLst/>
            <a:cxnLst/>
            <a:rect l="l" t="t" r="r" b="b"/>
            <a:pathLst>
              <a:path w="1627838" h="1849816">
                <a:moveTo>
                  <a:pt x="1627838" y="1849816"/>
                </a:moveTo>
                <a:lnTo>
                  <a:pt x="0" y="1849816"/>
                </a:lnTo>
                <a:lnTo>
                  <a:pt x="0" y="0"/>
                </a:lnTo>
                <a:lnTo>
                  <a:pt x="1627838" y="0"/>
                </a:lnTo>
                <a:lnTo>
                  <a:pt x="1627838" y="1849816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 flipH="1">
            <a:off x="1993015" y="-118609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>
              <a:alphaModFix amt="64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70227" y="8947465"/>
            <a:ext cx="2945378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tortue Rosa suivie </a:t>
            </a:r>
            <a:r>
              <a:rPr lang="en-US" sz="2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 un </a:t>
            </a: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petit appareil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8559" y="1592831"/>
            <a:ext cx="278919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Signal renvoyé par le satellite et capté </a:t>
            </a:r>
          </a:p>
        </p:txBody>
      </p:sp>
      <p:sp>
        <p:nvSpPr>
          <p:cNvPr id="21" name="Freeform 21"/>
          <p:cNvSpPr/>
          <p:nvPr/>
        </p:nvSpPr>
        <p:spPr>
          <a:xfrm rot="-5400000" flipH="1">
            <a:off x="7161719" y="-82896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6">
              <a:alphaModFix amt="5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00000" flipV="1">
            <a:off x="10548302" y="-52852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0" y="3386583"/>
                </a:moveTo>
                <a:lnTo>
                  <a:pt x="2247460" y="3386583"/>
                </a:lnTo>
                <a:lnTo>
                  <a:pt x="2247460" y="0"/>
                </a:lnTo>
                <a:lnTo>
                  <a:pt x="0" y="0"/>
                </a:lnTo>
                <a:lnTo>
                  <a:pt x="0" y="3386583"/>
                </a:lnTo>
                <a:close/>
              </a:path>
            </a:pathLst>
          </a:custGeom>
          <a:blipFill>
            <a:blip r:embed="rId16">
              <a:alphaModFix amt="3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-5400000" flipH="1">
            <a:off x="14278134" y="-1092521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>
              <a:alphaModFix amt="56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 flipH="1">
            <a:off x="17256214" y="-82896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60" y="0"/>
                </a:moveTo>
                <a:lnTo>
                  <a:pt x="0" y="0"/>
                </a:lnTo>
                <a:lnTo>
                  <a:pt x="0" y="3386583"/>
                </a:lnTo>
                <a:lnTo>
                  <a:pt x="2247460" y="3386583"/>
                </a:lnTo>
                <a:lnTo>
                  <a:pt x="2247460" y="0"/>
                </a:lnTo>
                <a:close/>
              </a:path>
            </a:pathLst>
          </a:custGeom>
          <a:blipFill>
            <a:blip r:embed="rId16">
              <a:alphaModFix amt="67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400000" flipH="1">
            <a:off x="-1788321" y="-962310"/>
            <a:ext cx="2247460" cy="3386583"/>
          </a:xfrm>
          <a:custGeom>
            <a:avLst/>
            <a:gdLst/>
            <a:ahLst/>
            <a:cxnLst/>
            <a:rect l="l" t="t" r="r" b="b"/>
            <a:pathLst>
              <a:path w="2247460" h="3386583">
                <a:moveTo>
                  <a:pt x="2247459" y="0"/>
                </a:moveTo>
                <a:lnTo>
                  <a:pt x="0" y="0"/>
                </a:lnTo>
                <a:lnTo>
                  <a:pt x="0" y="3386583"/>
                </a:lnTo>
                <a:lnTo>
                  <a:pt x="2247459" y="3386583"/>
                </a:lnTo>
                <a:lnTo>
                  <a:pt x="2247459" y="0"/>
                </a:lnTo>
                <a:close/>
              </a:path>
            </a:pathLst>
          </a:custGeom>
          <a:blipFill>
            <a:blip r:embed="rId16">
              <a:alphaModFix amt="49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93208" y="6343922"/>
            <a:ext cx="4798949" cy="2914378"/>
          </a:xfrm>
          <a:custGeom>
            <a:avLst/>
            <a:gdLst/>
            <a:ahLst/>
            <a:cxnLst/>
            <a:rect l="l" t="t" r="r" b="b"/>
            <a:pathLst>
              <a:path w="4798949" h="2914378">
                <a:moveTo>
                  <a:pt x="0" y="0"/>
                </a:moveTo>
                <a:lnTo>
                  <a:pt x="4798949" y="0"/>
                </a:lnTo>
                <a:lnTo>
                  <a:pt x="4798949" y="2914378"/>
                </a:lnTo>
                <a:lnTo>
                  <a:pt x="0" y="29143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8036" b="-1470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639530" y="6004240"/>
            <a:ext cx="801673" cy="473880"/>
          </a:xfrm>
          <a:custGeom>
            <a:avLst/>
            <a:gdLst/>
            <a:ahLst/>
            <a:cxnLst/>
            <a:rect l="l" t="t" r="r" b="b"/>
            <a:pathLst>
              <a:path w="801673" h="473880">
                <a:moveTo>
                  <a:pt x="0" y="0"/>
                </a:moveTo>
                <a:lnTo>
                  <a:pt x="801673" y="0"/>
                </a:lnTo>
                <a:lnTo>
                  <a:pt x="801673" y="473880"/>
                </a:lnTo>
                <a:lnTo>
                  <a:pt x="0" y="473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b="-23243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4223346" y="8055799"/>
            <a:ext cx="2357035" cy="1093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Centre de calcul/traitement des données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80783" y="219725"/>
            <a:ext cx="2493356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EFEFEF"/>
                </a:solidFill>
                <a:latin typeface="Canva Sans"/>
                <a:ea typeface="Canva Sans"/>
                <a:cs typeface="Canva Sans"/>
                <a:sym typeface="Canva Sans"/>
              </a:rPr>
              <a:t>Satellite dans l’espace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59667" y="2804111"/>
            <a:ext cx="2111185" cy="72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Station de réception au sol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411800" y="7844100"/>
            <a:ext cx="2772827" cy="3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Ecran de visualisation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021173" y="2872030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1ère étape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1248" y="3308938"/>
            <a:ext cx="351630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  <a:spcBef>
                <a:spcPct val="0"/>
              </a:spcBef>
            </a:pP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signal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envoyé par l’appareil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et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reçu </a:t>
            </a:r>
            <a:r>
              <a:rPr lang="en-US" sz="2099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par le </a:t>
            </a:r>
            <a:r>
              <a:rPr lang="en-US" sz="2099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satellite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432676" y="7797929"/>
            <a:ext cx="17888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4ème étape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172561" y="8232269"/>
            <a:ext cx="2442698" cy="70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Images et mesures analysées 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27525" y="6548284"/>
            <a:ext cx="1414492" cy="12155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B36134-8BEB-4CEE-9977-959687A935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57B6172-7562-423F-9EB1-5C996429839D}"/>
              </a:ext>
            </a:extLst>
          </p:cNvPr>
          <p:cNvSpPr txBox="1"/>
          <p:nvPr/>
        </p:nvSpPr>
        <p:spPr>
          <a:xfrm>
            <a:off x="1518785" y="2321062"/>
            <a:ext cx="15250430" cy="412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 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 CE2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2725691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5319" y="1847243"/>
            <a:ext cx="15023191" cy="8337871"/>
          </a:xfrm>
          <a:custGeom>
            <a:avLst/>
            <a:gdLst/>
            <a:ahLst/>
            <a:cxnLst/>
            <a:rect l="l" t="t" r="r" b="b"/>
            <a:pathLst>
              <a:path w="15023191" h="8337871">
                <a:moveTo>
                  <a:pt x="0" y="0"/>
                </a:moveTo>
                <a:lnTo>
                  <a:pt x="15023191" y="0"/>
                </a:lnTo>
                <a:lnTo>
                  <a:pt x="15023191" y="8337871"/>
                </a:lnTo>
                <a:lnTo>
                  <a:pt x="0" y="8337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81476" y="6596730"/>
            <a:ext cx="1052234" cy="1317790"/>
            <a:chOff x="0" y="0"/>
            <a:chExt cx="1402978" cy="1757054"/>
          </a:xfrm>
        </p:grpSpPr>
        <p:sp>
          <p:nvSpPr>
            <p:cNvPr id="4" name="Freeform 4"/>
            <p:cNvSpPr/>
            <p:nvPr/>
          </p:nvSpPr>
          <p:spPr>
            <a:xfrm rot="945794" flipH="1">
              <a:off x="74029" y="881384"/>
              <a:ext cx="1254921" cy="718727"/>
            </a:xfrm>
            <a:custGeom>
              <a:avLst/>
              <a:gdLst/>
              <a:ahLst/>
              <a:cxnLst/>
              <a:rect l="l" t="t" r="r" b="b"/>
              <a:pathLst>
                <a:path w="1254921" h="718727">
                  <a:moveTo>
                    <a:pt x="1254921" y="0"/>
                  </a:moveTo>
                  <a:lnTo>
                    <a:pt x="0" y="0"/>
                  </a:lnTo>
                  <a:lnTo>
                    <a:pt x="0" y="718727"/>
                  </a:lnTo>
                  <a:lnTo>
                    <a:pt x="1254921" y="718727"/>
                  </a:lnTo>
                  <a:lnTo>
                    <a:pt x="125492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607129">
              <a:off x="398544" y="56128"/>
              <a:ext cx="719574" cy="910780"/>
            </a:xfrm>
            <a:custGeom>
              <a:avLst/>
              <a:gdLst/>
              <a:ahLst/>
              <a:cxnLst/>
              <a:rect l="l" t="t" r="r" b="b"/>
              <a:pathLst>
                <a:path w="719574" h="910780">
                  <a:moveTo>
                    <a:pt x="0" y="0"/>
                  </a:moveTo>
                  <a:lnTo>
                    <a:pt x="719574" y="0"/>
                  </a:lnTo>
                  <a:lnTo>
                    <a:pt x="719574" y="910779"/>
                  </a:lnTo>
                  <a:lnTo>
                    <a:pt x="0" y="910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4217729">
            <a:off x="4764237" y="2918921"/>
            <a:ext cx="3576894" cy="1631958"/>
          </a:xfrm>
          <a:custGeom>
            <a:avLst/>
            <a:gdLst/>
            <a:ahLst/>
            <a:cxnLst/>
            <a:rect l="l" t="t" r="r" b="b"/>
            <a:pathLst>
              <a:path w="3576894" h="1631958">
                <a:moveTo>
                  <a:pt x="0" y="0"/>
                </a:moveTo>
                <a:lnTo>
                  <a:pt x="3576894" y="0"/>
                </a:lnTo>
                <a:lnTo>
                  <a:pt x="3576894" y="1631958"/>
                </a:lnTo>
                <a:lnTo>
                  <a:pt x="0" y="1631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11017" y="187668"/>
            <a:ext cx="12865966" cy="165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2"/>
              </a:lnSpc>
              <a:spcBef>
                <a:spcPct val="0"/>
              </a:spcBef>
            </a:pP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Par exemple, nous avons pu </a:t>
            </a:r>
            <a:r>
              <a:rPr lang="en-US" sz="4787" b="1">
                <a:solidFill>
                  <a:srgbClr val="ED1C2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suivre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 </a:t>
            </a:r>
            <a:r>
              <a:rPr lang="en-US" sz="4787" b="1">
                <a:solidFill>
                  <a:srgbClr val="3333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trajectoire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de la </a:t>
            </a:r>
            <a:r>
              <a:rPr lang="en-US" sz="4787" b="1">
                <a:solidFill>
                  <a:srgbClr val="70C5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tortue </a:t>
            </a:r>
            <a:r>
              <a:rPr lang="en-US" sz="4787">
                <a:solidFill>
                  <a:srgbClr val="70C573"/>
                </a:solidFill>
                <a:latin typeface="Canva Sans"/>
                <a:ea typeface="Canva Sans"/>
                <a:cs typeface="Canva Sans"/>
                <a:sym typeface="Canva Sans"/>
              </a:rPr>
              <a:t>Rosa </a:t>
            </a:r>
            <a:r>
              <a:rPr lang="en-US" sz="4787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2521" y="1851265"/>
            <a:ext cx="2772827" cy="35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3"/>
              </a:lnSpc>
              <a:spcBef>
                <a:spcPct val="0"/>
              </a:spcBef>
            </a:pPr>
            <a:r>
              <a:rPr lang="en-US" sz="20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Ecran de visualisation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1181192" y="2262758"/>
            <a:ext cx="1295485" cy="1472143"/>
          </a:xfrm>
          <a:custGeom>
            <a:avLst/>
            <a:gdLst/>
            <a:ahLst/>
            <a:cxnLst/>
            <a:rect l="l" t="t" r="r" b="b"/>
            <a:pathLst>
              <a:path w="1295485" h="1472143">
                <a:moveTo>
                  <a:pt x="1295485" y="1472142"/>
                </a:moveTo>
                <a:lnTo>
                  <a:pt x="0" y="1472142"/>
                </a:lnTo>
                <a:lnTo>
                  <a:pt x="0" y="0"/>
                </a:lnTo>
                <a:lnTo>
                  <a:pt x="1295485" y="0"/>
                </a:lnTo>
                <a:lnTo>
                  <a:pt x="1295485" y="1472142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2AE56C-513E-4D73-89A4-FE9EB9D352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8191500"/>
            <a:ext cx="2962275" cy="152458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155" y="359383"/>
            <a:ext cx="2262614" cy="2147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8400" y="7284063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421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67600" y="7511175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7146847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9455F-9E6F-45AF-A1DD-5D18BA2559DE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634895" y="3598715"/>
            <a:ext cx="17018210" cy="1701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6"/>
              </a:lnSpc>
              <a:spcBef>
                <a:spcPct val="0"/>
              </a:spcBef>
            </a:pPr>
            <a:r>
              <a:rPr lang="en-US" sz="1015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DIAPO ANNEXES</a:t>
            </a:r>
          </a:p>
        </p:txBody>
      </p:sp>
    </p:spTree>
    <p:extLst>
      <p:ext uri="{BB962C8B-B14F-4D97-AF65-F5344CB8AC3E}">
        <p14:creationId xmlns:p14="http://schemas.microsoft.com/office/powerpoint/2010/main" val="3351386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79" r="-10679"/>
            </a:stretch>
          </a:blipFill>
        </p:spPr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13749E-817C-4330-90DE-16BC189DC276}"/>
              </a:ext>
            </a:extLst>
          </p:cNvPr>
          <p:cNvSpPr txBox="1"/>
          <p:nvPr/>
        </p:nvSpPr>
        <p:spPr>
          <a:xfrm>
            <a:off x="1676400" y="30099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https://satmap.space/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8648700"/>
            <a:ext cx="2277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https://satmap.space/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1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41862" y="67544"/>
            <a:ext cx="11404276" cy="10219456"/>
            <a:chOff x="0" y="-38100"/>
            <a:chExt cx="15205701" cy="13625941"/>
          </a:xfrm>
        </p:grpSpPr>
        <p:sp>
          <p:nvSpPr>
            <p:cNvPr id="3" name="Freeform 3"/>
            <p:cNvSpPr/>
            <p:nvPr/>
          </p:nvSpPr>
          <p:spPr>
            <a:xfrm>
              <a:off x="114300" y="10404927"/>
              <a:ext cx="15091401" cy="3182914"/>
            </a:xfrm>
            <a:custGeom>
              <a:avLst/>
              <a:gdLst/>
              <a:ahLst/>
              <a:cxnLst/>
              <a:rect l="l" t="t" r="r" b="b"/>
              <a:pathLst>
                <a:path w="15091401" h="3182914">
                  <a:moveTo>
                    <a:pt x="0" y="0"/>
                  </a:moveTo>
                  <a:lnTo>
                    <a:pt x="15091401" y="0"/>
                  </a:lnTo>
                  <a:lnTo>
                    <a:pt x="15091401" y="3182914"/>
                  </a:lnTo>
                  <a:lnTo>
                    <a:pt x="0" y="3182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11300" y="8646576"/>
              <a:ext cx="2370447" cy="2710490"/>
            </a:xfrm>
            <a:custGeom>
              <a:avLst/>
              <a:gdLst/>
              <a:ahLst/>
              <a:cxnLst/>
              <a:rect l="l" t="t" r="r" b="b"/>
              <a:pathLst>
                <a:path w="2370447" h="2710490">
                  <a:moveTo>
                    <a:pt x="0" y="0"/>
                  </a:moveTo>
                  <a:lnTo>
                    <a:pt x="2370447" y="0"/>
                  </a:lnTo>
                  <a:lnTo>
                    <a:pt x="2370447" y="2710490"/>
                  </a:lnTo>
                  <a:lnTo>
                    <a:pt x="0" y="2710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858866" y="8580580"/>
              <a:ext cx="3306409" cy="2944081"/>
            </a:xfrm>
            <a:custGeom>
              <a:avLst/>
              <a:gdLst/>
              <a:ahLst/>
              <a:cxnLst/>
              <a:rect l="l" t="t" r="r" b="b"/>
              <a:pathLst>
                <a:path w="3306409" h="2944081">
                  <a:moveTo>
                    <a:pt x="0" y="0"/>
                  </a:moveTo>
                  <a:lnTo>
                    <a:pt x="3306409" y="0"/>
                  </a:lnTo>
                  <a:lnTo>
                    <a:pt x="3306409" y="2944082"/>
                  </a:lnTo>
                  <a:lnTo>
                    <a:pt x="0" y="2944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9105627" y="6651316"/>
              <a:ext cx="3126865" cy="5345068"/>
            </a:xfrm>
            <a:custGeom>
              <a:avLst/>
              <a:gdLst/>
              <a:ahLst/>
              <a:cxnLst/>
              <a:rect l="l" t="t" r="r" b="b"/>
              <a:pathLst>
                <a:path w="3126865" h="5345068">
                  <a:moveTo>
                    <a:pt x="0" y="0"/>
                  </a:moveTo>
                  <a:lnTo>
                    <a:pt x="3126865" y="0"/>
                  </a:lnTo>
                  <a:lnTo>
                    <a:pt x="3126865" y="5345068"/>
                  </a:lnTo>
                  <a:lnTo>
                    <a:pt x="0" y="5345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795152" y="89933"/>
              <a:ext cx="2183340" cy="1867301"/>
            </a:xfrm>
            <a:custGeom>
              <a:avLst/>
              <a:gdLst/>
              <a:ahLst/>
              <a:cxnLst/>
              <a:rect l="l" t="t" r="r" b="b"/>
              <a:pathLst>
                <a:path w="2183340" h="1867301">
                  <a:moveTo>
                    <a:pt x="0" y="0"/>
                  </a:moveTo>
                  <a:lnTo>
                    <a:pt x="2183340" y="0"/>
                  </a:lnTo>
                  <a:lnTo>
                    <a:pt x="2183340" y="1867301"/>
                  </a:lnTo>
                  <a:lnTo>
                    <a:pt x="0" y="1867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976632" flipV="1">
              <a:off x="5950963" y="3224216"/>
              <a:ext cx="1909616" cy="1815871"/>
            </a:xfrm>
            <a:custGeom>
              <a:avLst/>
              <a:gdLst/>
              <a:ahLst/>
              <a:cxnLst/>
              <a:rect l="l" t="t" r="r" b="b"/>
              <a:pathLst>
                <a:path w="1909616" h="1815871">
                  <a:moveTo>
                    <a:pt x="0" y="1815871"/>
                  </a:moveTo>
                  <a:lnTo>
                    <a:pt x="1909616" y="1815871"/>
                  </a:lnTo>
                  <a:lnTo>
                    <a:pt x="1909616" y="0"/>
                  </a:lnTo>
                  <a:lnTo>
                    <a:pt x="0" y="0"/>
                  </a:lnTo>
                  <a:lnTo>
                    <a:pt x="0" y="1815871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019544" y="6922312"/>
              <a:ext cx="1353958" cy="711443"/>
            </a:xfrm>
            <a:custGeom>
              <a:avLst/>
              <a:gdLst/>
              <a:ahLst/>
              <a:cxnLst/>
              <a:rect l="l" t="t" r="r" b="b"/>
              <a:pathLst>
                <a:path w="1353958" h="711443">
                  <a:moveTo>
                    <a:pt x="0" y="0"/>
                  </a:moveTo>
                  <a:lnTo>
                    <a:pt x="1353958" y="0"/>
                  </a:lnTo>
                  <a:lnTo>
                    <a:pt x="1353958" y="711444"/>
                  </a:lnTo>
                  <a:lnTo>
                    <a:pt x="0" y="711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5936116" y="1615755"/>
              <a:ext cx="8678487" cy="10972800"/>
            </a:xfrm>
            <a:custGeom>
              <a:avLst/>
              <a:gdLst/>
              <a:ahLst/>
              <a:cxnLst/>
              <a:rect l="l" t="t" r="r" b="b"/>
              <a:pathLst>
                <a:path w="8678487" h="10972800">
                  <a:moveTo>
                    <a:pt x="0" y="0"/>
                  </a:moveTo>
                  <a:lnTo>
                    <a:pt x="8678487" y="0"/>
                  </a:lnTo>
                  <a:lnTo>
                    <a:pt x="8678487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580105" y="5296712"/>
              <a:ext cx="5318920" cy="6725071"/>
            </a:xfrm>
            <a:custGeom>
              <a:avLst/>
              <a:gdLst/>
              <a:ahLst/>
              <a:cxnLst/>
              <a:rect l="l" t="t" r="r" b="b"/>
              <a:pathLst>
                <a:path w="5318920" h="6725071">
                  <a:moveTo>
                    <a:pt x="0" y="0"/>
                  </a:moveTo>
                  <a:lnTo>
                    <a:pt x="5318920" y="0"/>
                  </a:lnTo>
                  <a:lnTo>
                    <a:pt x="5318920" y="6725072"/>
                  </a:lnTo>
                  <a:lnTo>
                    <a:pt x="0" y="6725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02494" y="7730794"/>
              <a:ext cx="3188059" cy="4030879"/>
            </a:xfrm>
            <a:custGeom>
              <a:avLst/>
              <a:gdLst/>
              <a:ahLst/>
              <a:cxnLst/>
              <a:rect l="l" t="t" r="r" b="b"/>
              <a:pathLst>
                <a:path w="3188059" h="4030879">
                  <a:moveTo>
                    <a:pt x="0" y="0"/>
                  </a:moveTo>
                  <a:lnTo>
                    <a:pt x="3188059" y="0"/>
                  </a:lnTo>
                  <a:lnTo>
                    <a:pt x="3188059" y="4030879"/>
                  </a:lnTo>
                  <a:lnTo>
                    <a:pt x="0" y="4030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3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>
              <a:off x="114300" y="2338234"/>
              <a:ext cx="15091401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0" y="5296712"/>
              <a:ext cx="15091401" cy="0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005890" y="661670"/>
              <a:ext cx="2027310" cy="666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Satellite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02494" y="3455560"/>
              <a:ext cx="1395557" cy="666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Avion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39181" y="6041788"/>
              <a:ext cx="1580363" cy="671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Drone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63685" y="-38100"/>
              <a:ext cx="2618061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800 km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97930" y="2755790"/>
              <a:ext cx="1674495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4 000 m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47777" y="5526216"/>
              <a:ext cx="1259777" cy="515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100 m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2019544" y="11725898"/>
              <a:ext cx="1465551" cy="534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1 à 5 cm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605392" y="12053933"/>
              <a:ext cx="1813358" cy="534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0000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5 à 30 cm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48FE64-B4E4-440B-863E-7167D1677D2C}"/>
              </a:ext>
            </a:extLst>
          </p:cNvPr>
          <p:cNvSpPr txBox="1"/>
          <p:nvPr/>
        </p:nvSpPr>
        <p:spPr>
          <a:xfrm>
            <a:off x="10805590" y="9321285"/>
            <a:ext cx="214841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30 cm à 300 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FB4B64-0579-45C6-9DE2-3D2C6A97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5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D24B321A-B8F1-4430-B9EF-07960D3DA2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77" b="-9277"/>
            </a:stretch>
          </a:blipFill>
        </p:spPr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8748B2-1B50-49A4-A803-B0B25DBE78BD}"/>
              </a:ext>
            </a:extLst>
          </p:cNvPr>
          <p:cNvSpPr txBox="1"/>
          <p:nvPr/>
        </p:nvSpPr>
        <p:spPr>
          <a:xfrm>
            <a:off x="3276600" y="571500"/>
            <a:ext cx="13106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Liens pour maquette :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Système solaire : Soleil, Terre, Lune =&gt; </a:t>
            </a:r>
            <a:r>
              <a:rPr lang="fr-FR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https://blog.savoirsplus.fr/2019/06/07/telechargement-soleil-lune-et-terre/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2800" dirty="0">
                <a:solidFill>
                  <a:schemeClr val="bg1"/>
                </a:solidFill>
              </a:rPr>
              <a:t>Bricolage petit satellite, déroulement : </a:t>
            </a:r>
            <a:r>
              <a:rPr lang="fr-FR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https://www.mombrite.com/toilet-paper-roll-satellite-craft/</a:t>
            </a:r>
            <a:r>
              <a:rPr lang="fr-FR" sz="2800" dirty="0">
                <a:solidFill>
                  <a:schemeClr val="bg1"/>
                </a:solidFill>
              </a:rPr>
              <a:t> (pour le télécharger le PDF de la maquette, descendre au bas de la page, remplir Nom et adresse mail, vous recevrez la maquette PDF dans votre boîte mail) 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EAD0F791-433F-4401-A0E0-11F43E8021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201400" y="3695700"/>
          <a:ext cx="4419600" cy="5719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6" imgW="3886093" imgH="5029200" progId="AcroExch.Document.DC">
                  <p:embed/>
                </p:oleObj>
              </mc:Choice>
              <mc:Fallback>
                <p:oleObj name="Acrobat Document" r:id="rId6" imgW="3886093" imgH="5029200" progId="AcroExch.Document.DC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EAD0F791-433F-4401-A0E0-11F43E802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201400" y="3695700"/>
                        <a:ext cx="4419600" cy="5719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054AEBC8-08E6-4588-9A0C-004FF26796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33900"/>
            <a:ext cx="6400800" cy="45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18659" y="6415777"/>
            <a:ext cx="4703207" cy="4808111"/>
          </a:xfrm>
          <a:custGeom>
            <a:avLst/>
            <a:gdLst/>
            <a:ahLst/>
            <a:cxnLst/>
            <a:rect l="l" t="t" r="r" b="b"/>
            <a:pathLst>
              <a:path w="4703207" h="4808111">
                <a:moveTo>
                  <a:pt x="0" y="0"/>
                </a:moveTo>
                <a:lnTo>
                  <a:pt x="4703207" y="0"/>
                </a:lnTo>
                <a:lnTo>
                  <a:pt x="4703207" y="4808111"/>
                </a:lnTo>
                <a:lnTo>
                  <a:pt x="0" y="4808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19768" y="202370"/>
            <a:ext cx="6211478" cy="9258300"/>
          </a:xfrm>
          <a:custGeom>
            <a:avLst/>
            <a:gdLst/>
            <a:ahLst/>
            <a:cxnLst/>
            <a:rect l="l" t="t" r="r" b="b"/>
            <a:pathLst>
              <a:path w="8281970" h="12344400">
                <a:moveTo>
                  <a:pt x="0" y="0"/>
                </a:moveTo>
                <a:lnTo>
                  <a:pt x="8281970" y="0"/>
                </a:lnTo>
                <a:lnTo>
                  <a:pt x="8281970" y="12344400"/>
                </a:lnTo>
                <a:lnTo>
                  <a:pt x="0" y="12344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74647" y="1875489"/>
            <a:ext cx="6157709" cy="354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16"/>
              </a:lnSpc>
              <a:spcBef>
                <a:spcPct val="0"/>
              </a:spcBef>
            </a:pPr>
            <a:r>
              <a:rPr lang="en-US" sz="10154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encore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D9B6D7-0434-4993-8647-ECF6D12D6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71" y="1181100"/>
            <a:ext cx="5236029" cy="3429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8C9BA12-39AF-4BE0-90D0-A4B67889B25B}"/>
              </a:ext>
            </a:extLst>
          </p:cNvPr>
          <p:cNvSpPr txBox="1"/>
          <p:nvPr/>
        </p:nvSpPr>
        <p:spPr>
          <a:xfrm>
            <a:off x="13496412" y="3548057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AD5B16C-108D-424F-9883-3AA0E39A6F08}"/>
              </a:ext>
            </a:extLst>
          </p:cNvPr>
          <p:cNvSpPr txBox="1"/>
          <p:nvPr/>
        </p:nvSpPr>
        <p:spPr>
          <a:xfrm>
            <a:off x="13496411" y="4610100"/>
            <a:ext cx="4216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SWOT est un satellite qui est dédié à l’observation de l’eau (entre autres l’océan)</a:t>
            </a: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429000" y="57150"/>
            <a:ext cx="11430000" cy="10172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7931" t="1" r="1" b="-1862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886200" y="0"/>
            <a:ext cx="10515600" cy="10287000"/>
          </a:xfrm>
          <a:custGeom>
            <a:avLst/>
            <a:gdLst/>
            <a:ahLst/>
            <a:cxnLst/>
            <a:rect l="l" t="t" r="r" b="b"/>
            <a:pathLst>
              <a:path w="14557075" h="10287000">
                <a:moveTo>
                  <a:pt x="14557075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4557075" y="0"/>
                </a:lnTo>
                <a:lnTo>
                  <a:pt x="14557075" y="10287000"/>
                </a:lnTo>
                <a:close/>
              </a:path>
            </a:pathLst>
          </a:custGeom>
          <a:blipFill>
            <a:blip r:embed="rId2"/>
            <a:stretch>
              <a:fillRect l="-38434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8963" y="0"/>
            <a:ext cx="10490073" cy="10287000"/>
          </a:xfrm>
          <a:custGeom>
            <a:avLst/>
            <a:gdLst/>
            <a:ahLst/>
            <a:cxnLst/>
            <a:rect l="l" t="t" r="r" b="b"/>
            <a:pathLst>
              <a:path w="14539929" h="10287000">
                <a:moveTo>
                  <a:pt x="0" y="0"/>
                </a:moveTo>
                <a:lnTo>
                  <a:pt x="14539929" y="0"/>
                </a:lnTo>
                <a:lnTo>
                  <a:pt x="145399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06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84827"/>
            <a:ext cx="10287000" cy="10117346"/>
          </a:xfrm>
          <a:custGeom>
            <a:avLst/>
            <a:gdLst/>
            <a:ahLst/>
            <a:cxnLst/>
            <a:rect l="l" t="t" r="r" b="b"/>
            <a:pathLst>
              <a:path w="10287000" h="10117346">
                <a:moveTo>
                  <a:pt x="10287000" y="0"/>
                </a:moveTo>
                <a:lnTo>
                  <a:pt x="10287000" y="10117346"/>
                </a:lnTo>
                <a:lnTo>
                  <a:pt x="0" y="10117346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8171" t="-609" r="-1853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609015"/>
            <a:ext cx="18288000" cy="324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À votre avis, qu'est-ce que ces images ont en commun ? 🧐🌍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17009" y="2542206"/>
            <a:ext cx="15853982" cy="159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21"/>
              </a:lnSpc>
              <a:spcBef>
                <a:spcPct val="0"/>
              </a:spcBef>
            </a:pPr>
            <a:r>
              <a:rPr lang="en-US" sz="93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L’eau est le point commun !</a:t>
            </a:r>
          </a:p>
        </p:txBody>
      </p:sp>
      <p:sp>
        <p:nvSpPr>
          <p:cNvPr id="4" name="Freeform 4"/>
          <p:cNvSpPr/>
          <p:nvPr/>
        </p:nvSpPr>
        <p:spPr>
          <a:xfrm>
            <a:off x="-1030962" y="6546299"/>
            <a:ext cx="22539938" cy="9138920"/>
          </a:xfrm>
          <a:custGeom>
            <a:avLst/>
            <a:gdLst/>
            <a:ahLst/>
            <a:cxnLst/>
            <a:rect l="l" t="t" r="r" b="b"/>
            <a:pathLst>
              <a:path w="22539938" h="9138920">
                <a:moveTo>
                  <a:pt x="0" y="0"/>
                </a:moveTo>
                <a:lnTo>
                  <a:pt x="22539938" y="0"/>
                </a:lnTo>
                <a:lnTo>
                  <a:pt x="22539938" y="9138920"/>
                </a:lnTo>
                <a:lnTo>
                  <a:pt x="0" y="91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449</Words>
  <Application>Microsoft Office PowerPoint</Application>
  <PresentationFormat>Personnalisé</PresentationFormat>
  <Paragraphs>65</Paragraphs>
  <Slides>26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7" baseType="lpstr">
      <vt:lpstr>Calibri</vt:lpstr>
      <vt:lpstr>Canva Sans Bold</vt:lpstr>
      <vt:lpstr>Sergio Trendy</vt:lpstr>
      <vt:lpstr>Comic Sans Bold</vt:lpstr>
      <vt:lpstr>Canva Sans</vt:lpstr>
      <vt:lpstr>Glacial Indifference Bold</vt:lpstr>
      <vt:lpstr>Comic Sans</vt:lpstr>
      <vt:lpstr>Arial</vt:lpstr>
      <vt:lpstr>Marianne</vt:lpstr>
      <vt:lpstr>Office Theme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CE2</dc:title>
  <dc:creator>ABOU-JAOUDE Romy</dc:creator>
  <cp:lastModifiedBy>ABOU-JAOUDE Romy</cp:lastModifiedBy>
  <cp:revision>29</cp:revision>
  <dcterms:created xsi:type="dcterms:W3CDTF">2006-08-16T00:00:00Z</dcterms:created>
  <dcterms:modified xsi:type="dcterms:W3CDTF">2024-11-06T15:45:13Z</dcterms:modified>
  <dc:identifier>DAGSgac7ldc</dc:identifier>
</cp:coreProperties>
</file>