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21" r:id="rId2"/>
    <p:sldId id="319" r:id="rId3"/>
    <p:sldId id="256" r:id="rId4"/>
    <p:sldId id="257" r:id="rId5"/>
    <p:sldId id="260" r:id="rId6"/>
    <p:sldId id="259" r:id="rId7"/>
    <p:sldId id="306" r:id="rId8"/>
    <p:sldId id="262" r:id="rId9"/>
    <p:sldId id="308" r:id="rId10"/>
    <p:sldId id="264" r:id="rId11"/>
    <p:sldId id="307" r:id="rId12"/>
    <p:sldId id="309" r:id="rId13"/>
    <p:sldId id="311" r:id="rId14"/>
    <p:sldId id="312" r:id="rId15"/>
    <p:sldId id="313" r:id="rId16"/>
    <p:sldId id="274" r:id="rId17"/>
  </p:sldIdLst>
  <p:sldSz cx="18288000" cy="10287000"/>
  <p:notesSz cx="6858000" cy="9144000"/>
  <p:embeddedFontLst>
    <p:embeddedFont>
      <p:font typeface="Arial Italics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nva Sans" panose="020B0604020202020204" charset="0"/>
      <p:regular r:id="rId24"/>
    </p:embeddedFont>
    <p:embeddedFont>
      <p:font typeface="Canva Sans Bold" panose="020B0604020202020204" charset="0"/>
      <p:regular r:id="rId25"/>
    </p:embeddedFont>
    <p:embeddedFont>
      <p:font typeface="Comic Sans Bold" panose="020B0604020202020204" charset="0"/>
      <p:regular r:id="rId26"/>
    </p:embeddedFont>
    <p:embeddedFont>
      <p:font typeface="Marianne" panose="02000000000000000000" pitchFamily="50" charset="0"/>
      <p:regular r:id="rId27"/>
      <p:bold r:id="rId28"/>
      <p:italic r:id="rId29"/>
      <p:boldItalic r:id="rId30"/>
    </p:embeddedFont>
    <p:embeddedFont>
      <p:font typeface="Sergio Trendy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3A9D5-7072-4D2C-95FF-C506DFD78655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565F5-A113-4B92-BCF0-E86ACF0D29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32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lisat.fr/plan-applications-satellitaires-2023-2027" TargetMode="External"/><Relationship Id="rId2" Type="http://schemas.openxmlformats.org/officeDocument/2006/relationships/hyperlink" Target="https://www.ecologie.gouv.fr/sites/default/files/publications/PAS%202023-2027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CE2D12C7-A42A-4DEC-918A-71AC866BDBF5}"/>
              </a:ext>
            </a:extLst>
          </p:cNvPr>
          <p:cNvSpPr txBox="1"/>
          <p:nvPr/>
        </p:nvSpPr>
        <p:spPr>
          <a:xfrm>
            <a:off x="1563930" y="2761134"/>
            <a:ext cx="13868400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Atelier pour l’école primaire « Des étoiles aux océans » :</a:t>
            </a:r>
            <a:endParaRPr lang="fr-F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 atelier a été réalisé dans le cadre du </a:t>
            </a:r>
            <a:r>
              <a:rPr lang="fr-FR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plan d’applications satellitaires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2023-2027 et répond aux objectifs de l’axe 5 « Un savoir partagé avec le grand public et les enseignants ».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Pour en savoir plus</a:t>
            </a:r>
            <a:endParaRPr lang="fr-F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F59FBAF-44B4-4567-A2CF-EE9C337D4FC0}"/>
              </a:ext>
            </a:extLst>
          </p:cNvPr>
          <p:cNvSpPr txBox="1"/>
          <p:nvPr/>
        </p:nvSpPr>
        <p:spPr>
          <a:xfrm>
            <a:off x="1563930" y="6818761"/>
            <a:ext cx="10591800" cy="2809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Production : Commissariat Général au Développement Durable (CGDD)</a:t>
            </a:r>
            <a:endParaRPr lang="fr-F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Romy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Abou-Jaoudé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ambassadrice des données satellitaires - service civique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Audrey Pellet, chargée de mission Applications satellitaires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Contributions : </a:t>
            </a:r>
            <a:endParaRPr lang="fr-F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Corinne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Copin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animatrice du collectif Génération Mer (DGAMPA)</a:t>
            </a:r>
          </a:p>
          <a:p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Aurélie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Chamiot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Prieur, chargée de mission Océan (CGDD)</a:t>
            </a:r>
            <a:endParaRPr lang="fr-FR" dirty="0"/>
          </a:p>
        </p:txBody>
      </p:sp>
      <p:pic>
        <p:nvPicPr>
          <p:cNvPr id="2088" name="Image 1">
            <a:extLst>
              <a:ext uri="{FF2B5EF4-FFF2-40B4-BE49-F238E27FC236}">
                <a16:creationId xmlns:a16="http://schemas.microsoft.com/office/drawing/2014/main" id="{68676CF4-1F8D-4A59-9260-5628C2A31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30" y="4434366"/>
            <a:ext cx="11519171" cy="184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>
            <a:extLst>
              <a:ext uri="{FF2B5EF4-FFF2-40B4-BE49-F238E27FC236}">
                <a16:creationId xmlns:a16="http://schemas.microsoft.com/office/drawing/2014/main" id="{026C86B0-1D6C-4A90-B60F-1C5E2357A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92" y="360372"/>
            <a:ext cx="2779470" cy="216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>
            <a:extLst>
              <a:ext uri="{FF2B5EF4-FFF2-40B4-BE49-F238E27FC236}">
                <a16:creationId xmlns:a16="http://schemas.microsoft.com/office/drawing/2014/main" id="{4E2E4280-0273-4732-957A-64D4781DC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8"/>
          <a:stretch>
            <a:fillRect/>
          </a:stretch>
        </p:blipFill>
        <p:spPr bwMode="auto">
          <a:xfrm>
            <a:off x="5562600" y="509561"/>
            <a:ext cx="1447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50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21214" y="5728525"/>
            <a:ext cx="5645572" cy="2935698"/>
          </a:xfrm>
          <a:custGeom>
            <a:avLst/>
            <a:gdLst/>
            <a:ahLst/>
            <a:cxnLst/>
            <a:rect l="l" t="t" r="r" b="b"/>
            <a:pathLst>
              <a:path w="5645572" h="2935698">
                <a:moveTo>
                  <a:pt x="0" y="0"/>
                </a:moveTo>
                <a:lnTo>
                  <a:pt x="5645572" y="0"/>
                </a:lnTo>
                <a:lnTo>
                  <a:pt x="5645572" y="2935698"/>
                </a:lnTo>
                <a:lnTo>
                  <a:pt x="0" y="2935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13444" y="1771308"/>
            <a:ext cx="7979442" cy="2451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1"/>
              </a:lnSpc>
              <a:spcBef>
                <a:spcPct val="0"/>
              </a:spcBef>
            </a:pPr>
            <a:r>
              <a:rPr lang="en-US" sz="14401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Jouons !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-satellites lune">
            <a:hlinkClick r:id="" action="ppaction://media"/>
            <a:extLst>
              <a:ext uri="{FF2B5EF4-FFF2-40B4-BE49-F238E27FC236}">
                <a16:creationId xmlns:a16="http://schemas.microsoft.com/office/drawing/2014/main" id="{C8C06F43-58EE-42DB-892D-94CC44C9B1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1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cb de sat géo">
            <a:hlinkClick r:id="" action="ppaction://media"/>
            <a:extLst>
              <a:ext uri="{FF2B5EF4-FFF2-40B4-BE49-F238E27FC236}">
                <a16:creationId xmlns:a16="http://schemas.microsoft.com/office/drawing/2014/main" id="{456ADDD8-CB45-445B-84F9-EFEEA94ADF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" y="-1"/>
            <a:ext cx="18303240" cy="102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7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- 4_sat_artificiels">
            <a:hlinkClick r:id="" action="ppaction://media"/>
            <a:extLst>
              <a:ext uri="{FF2B5EF4-FFF2-40B4-BE49-F238E27FC236}">
                <a16:creationId xmlns:a16="http://schemas.microsoft.com/office/drawing/2014/main" id="{B93B8832-E834-4039-B584-6077FCE614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3420" y="247650"/>
            <a:ext cx="14361160" cy="979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8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- cb de sat géo">
            <a:hlinkClick r:id="" action="ppaction://media"/>
            <a:extLst>
              <a:ext uri="{FF2B5EF4-FFF2-40B4-BE49-F238E27FC236}">
                <a16:creationId xmlns:a16="http://schemas.microsoft.com/office/drawing/2014/main" id="{A1783070-6FD8-4857-A9DB-31CAC1E8C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0"/>
            <a:ext cx="15087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0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 3 sat géo">
            <a:hlinkClick r:id="" action="ppaction://media"/>
            <a:extLst>
              <a:ext uri="{FF2B5EF4-FFF2-40B4-BE49-F238E27FC236}">
                <a16:creationId xmlns:a16="http://schemas.microsoft.com/office/drawing/2014/main" id="{54049259-E18F-4385-AC46-270DF1392B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1" y="0"/>
            <a:ext cx="15601950" cy="102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0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8400" y="7284063"/>
            <a:ext cx="3668357" cy="2531167"/>
          </a:xfrm>
          <a:custGeom>
            <a:avLst/>
            <a:gdLst/>
            <a:ahLst/>
            <a:cxnLst/>
            <a:rect l="l" t="t" r="r" b="b"/>
            <a:pathLst>
              <a:path w="3668357" h="2531167">
                <a:moveTo>
                  <a:pt x="0" y="0"/>
                </a:moveTo>
                <a:lnTo>
                  <a:pt x="3668358" y="0"/>
                </a:lnTo>
                <a:lnTo>
                  <a:pt x="3668358" y="2531167"/>
                </a:lnTo>
                <a:lnTo>
                  <a:pt x="0" y="2531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82132" y="3917309"/>
            <a:ext cx="5602251" cy="2396609"/>
          </a:xfrm>
          <a:custGeom>
            <a:avLst/>
            <a:gdLst/>
            <a:ahLst/>
            <a:cxnLst/>
            <a:rect l="l" t="t" r="r" b="b"/>
            <a:pathLst>
              <a:path w="5602251" h="2396609">
                <a:moveTo>
                  <a:pt x="0" y="0"/>
                </a:moveTo>
                <a:lnTo>
                  <a:pt x="5602251" y="0"/>
                </a:lnTo>
                <a:lnTo>
                  <a:pt x="5602251" y="2396609"/>
                </a:lnTo>
                <a:lnTo>
                  <a:pt x="0" y="2396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6661" y="1444229"/>
            <a:ext cx="6798859" cy="3671384"/>
          </a:xfrm>
          <a:custGeom>
            <a:avLst/>
            <a:gdLst/>
            <a:ahLst/>
            <a:cxnLst/>
            <a:rect l="l" t="t" r="r" b="b"/>
            <a:pathLst>
              <a:path w="6798859" h="3671384">
                <a:moveTo>
                  <a:pt x="0" y="0"/>
                </a:moveTo>
                <a:lnTo>
                  <a:pt x="6798859" y="0"/>
                </a:lnTo>
                <a:lnTo>
                  <a:pt x="6798859" y="3671384"/>
                </a:lnTo>
                <a:lnTo>
                  <a:pt x="0" y="367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934210">
            <a:off x="11009436" y="64149"/>
            <a:ext cx="2732169" cy="2220508"/>
          </a:xfrm>
          <a:custGeom>
            <a:avLst/>
            <a:gdLst/>
            <a:ahLst/>
            <a:cxnLst/>
            <a:rect l="l" t="t" r="r" b="b"/>
            <a:pathLst>
              <a:path w="2732169" h="2220508">
                <a:moveTo>
                  <a:pt x="0" y="0"/>
                </a:moveTo>
                <a:lnTo>
                  <a:pt x="2732169" y="0"/>
                </a:lnTo>
                <a:lnTo>
                  <a:pt x="2732169" y="2220508"/>
                </a:lnTo>
                <a:lnTo>
                  <a:pt x="0" y="22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67600" y="7511175"/>
            <a:ext cx="5856489" cy="1896960"/>
          </a:xfrm>
          <a:custGeom>
            <a:avLst/>
            <a:gdLst/>
            <a:ahLst/>
            <a:cxnLst/>
            <a:rect l="l" t="t" r="r" b="b"/>
            <a:pathLst>
              <a:path w="5856489" h="1896960">
                <a:moveTo>
                  <a:pt x="0" y="0"/>
                </a:moveTo>
                <a:lnTo>
                  <a:pt x="5856488" y="0"/>
                </a:lnTo>
                <a:lnTo>
                  <a:pt x="5856488" y="1896960"/>
                </a:lnTo>
                <a:lnTo>
                  <a:pt x="0" y="1896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7200" y="7146847"/>
            <a:ext cx="3600839" cy="2805601"/>
          </a:xfrm>
          <a:custGeom>
            <a:avLst/>
            <a:gdLst/>
            <a:ahLst/>
            <a:cxnLst/>
            <a:rect l="l" t="t" r="r" b="b"/>
            <a:pathLst>
              <a:path w="3600839" h="2805601">
                <a:moveTo>
                  <a:pt x="0" y="0"/>
                </a:moveTo>
                <a:lnTo>
                  <a:pt x="3600839" y="0"/>
                </a:lnTo>
                <a:lnTo>
                  <a:pt x="3600839" y="2805601"/>
                </a:lnTo>
                <a:lnTo>
                  <a:pt x="0" y="28056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89455F-9E6F-45AF-A1DD-5D18BA2559DE}"/>
              </a:ext>
            </a:extLst>
          </p:cNvPr>
          <p:cNvSpPr txBox="1"/>
          <p:nvPr/>
        </p:nvSpPr>
        <p:spPr>
          <a:xfrm>
            <a:off x="4505519" y="7797935"/>
            <a:ext cx="2514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1" i="0" dirty="0">
                <a:effectLst/>
                <a:latin typeface="Marianne" panose="02000000000000000000" pitchFamily="50" charset="0"/>
              </a:rPr>
              <a:t>Commissariat général au développement durable (CGDD)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0F1CBB1-DC80-466C-B0F5-C6072FB33DE6}"/>
              </a:ext>
            </a:extLst>
          </p:cNvPr>
          <p:cNvSpPr txBox="1"/>
          <p:nvPr/>
        </p:nvSpPr>
        <p:spPr>
          <a:xfrm rot="10800000" flipV="1">
            <a:off x="295586" y="282191"/>
            <a:ext cx="740061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Voir</a:t>
            </a:r>
            <a:r>
              <a:rPr lang="en-US" sz="3200" dirty="0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partie</a:t>
            </a:r>
            <a:r>
              <a:rPr lang="en-US" sz="3200" dirty="0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 2</a:t>
            </a:r>
            <a:r>
              <a:rPr lang="en-US" sz="3200" dirty="0">
                <a:latin typeface="Sergio Trendy"/>
                <a:ea typeface="Sergio Trendy"/>
                <a:cs typeface="Sergio Trendy"/>
                <a:sym typeface="Sergio Trendy"/>
              </a:rPr>
              <a:t> de </a:t>
            </a:r>
            <a:r>
              <a:rPr lang="en-US" sz="3200" dirty="0" err="1">
                <a:latin typeface="Sergio Trendy"/>
                <a:ea typeface="Sergio Trendy"/>
                <a:cs typeface="Sergio Trendy"/>
                <a:sym typeface="Sergio Trendy"/>
              </a:rPr>
              <a:t>l’atelier</a:t>
            </a:r>
            <a:r>
              <a:rPr lang="en-US" sz="3200" dirty="0">
                <a:latin typeface="Sergio Trendy"/>
                <a:ea typeface="Sergio Trendy"/>
                <a:cs typeface="Sergio Trendy"/>
                <a:sym typeface="Sergio Trendy"/>
              </a:rPr>
              <a:t> CM1-CM2  “des étoiles aux oceans”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3E9CA44-3D35-4E2D-B858-DFDAA088DA04}"/>
              </a:ext>
            </a:extLst>
          </p:cNvPr>
          <p:cNvSpPr/>
          <p:nvPr/>
        </p:nvSpPr>
        <p:spPr>
          <a:xfrm>
            <a:off x="0" y="-49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9668F8F8-A0F2-4BBC-BA64-BA9FC2D8C21B}"/>
              </a:ext>
            </a:extLst>
          </p:cNvPr>
          <p:cNvSpPr txBox="1"/>
          <p:nvPr/>
        </p:nvSpPr>
        <p:spPr>
          <a:xfrm>
            <a:off x="1518784" y="2321062"/>
            <a:ext cx="15626215" cy="412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199"/>
              </a:lnSpc>
              <a:spcBef>
                <a:spcPct val="0"/>
              </a:spcBef>
            </a:pPr>
            <a:r>
              <a:rPr lang="en-US" sz="7999" dirty="0" err="1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Partie</a:t>
            </a:r>
            <a:r>
              <a:rPr lang="en-US" sz="7999" dirty="0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 1 </a:t>
            </a:r>
            <a:r>
              <a:rPr lang="en-US" sz="7999" dirty="0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de </a:t>
            </a:r>
            <a:r>
              <a:rPr lang="en-US" sz="7999" dirty="0" err="1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l’atelier</a:t>
            </a:r>
            <a:r>
              <a:rPr lang="en-US" sz="7999" dirty="0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 CM1-CM2</a:t>
            </a:r>
          </a:p>
          <a:p>
            <a:pPr algn="ctr">
              <a:lnSpc>
                <a:spcPts val="17199"/>
              </a:lnSpc>
              <a:spcBef>
                <a:spcPct val="0"/>
              </a:spcBef>
            </a:pPr>
            <a:r>
              <a:rPr lang="en-US" sz="7999" dirty="0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“des étoiles aux oceans”</a:t>
            </a:r>
          </a:p>
        </p:txBody>
      </p:sp>
    </p:spTree>
    <p:extLst>
      <p:ext uri="{BB962C8B-B14F-4D97-AF65-F5344CB8AC3E}">
        <p14:creationId xmlns:p14="http://schemas.microsoft.com/office/powerpoint/2010/main" val="3165149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018770"/>
            <a:ext cx="11419386" cy="5215324"/>
          </a:xfrm>
          <a:custGeom>
            <a:avLst/>
            <a:gdLst/>
            <a:ahLst/>
            <a:cxnLst/>
            <a:rect l="l" t="t" r="r" b="b"/>
            <a:pathLst>
              <a:path w="11679828" h="5215324">
                <a:moveTo>
                  <a:pt x="0" y="0"/>
                </a:moveTo>
                <a:lnTo>
                  <a:pt x="11679828" y="0"/>
                </a:lnTo>
                <a:lnTo>
                  <a:pt x="11679828" y="5215324"/>
                </a:lnTo>
                <a:lnTo>
                  <a:pt x="0" y="52153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 l="-2280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400336" y="6018770"/>
            <a:ext cx="6887664" cy="5215324"/>
          </a:xfrm>
          <a:custGeom>
            <a:avLst/>
            <a:gdLst/>
            <a:ahLst/>
            <a:cxnLst/>
            <a:rect l="l" t="t" r="r" b="b"/>
            <a:pathLst>
              <a:path w="11679828" h="5215324">
                <a:moveTo>
                  <a:pt x="11679828" y="0"/>
                </a:moveTo>
                <a:lnTo>
                  <a:pt x="0" y="0"/>
                </a:lnTo>
                <a:lnTo>
                  <a:pt x="0" y="5215324"/>
                </a:lnTo>
                <a:lnTo>
                  <a:pt x="11679828" y="5215324"/>
                </a:lnTo>
                <a:lnTo>
                  <a:pt x="11679828" y="0"/>
                </a:lnTo>
                <a:close/>
              </a:path>
            </a:pathLst>
          </a:custGeom>
          <a:blipFill>
            <a:blip r:embed="rId3">
              <a:alphaModFix amt="87000"/>
            </a:blip>
            <a:stretch>
              <a:fillRect l="-69576"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202370" y="358644"/>
            <a:ext cx="3236060" cy="2400568"/>
          </a:xfrm>
          <a:custGeom>
            <a:avLst/>
            <a:gdLst/>
            <a:ahLst/>
            <a:cxnLst/>
            <a:rect l="l" t="t" r="r" b="b"/>
            <a:pathLst>
              <a:path w="3236060" h="2400568">
                <a:moveTo>
                  <a:pt x="0" y="2400568"/>
                </a:moveTo>
                <a:lnTo>
                  <a:pt x="3236060" y="2400568"/>
                </a:lnTo>
                <a:lnTo>
                  <a:pt x="3236060" y="0"/>
                </a:lnTo>
                <a:lnTo>
                  <a:pt x="0" y="0"/>
                </a:lnTo>
                <a:lnTo>
                  <a:pt x="0" y="240056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18785" y="2321062"/>
            <a:ext cx="15250430" cy="1835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99"/>
              </a:lnSpc>
              <a:spcBef>
                <a:spcPct val="0"/>
              </a:spcBef>
            </a:pPr>
            <a:r>
              <a:rPr lang="en-US" sz="7999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DES ÉTOILES AUX OCÉANS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8898" y="4561481"/>
            <a:ext cx="16500402" cy="86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i="1">
                <a:solidFill>
                  <a:srgbClr val="F2F2F2"/>
                </a:solidFill>
                <a:latin typeface="Arial Italics"/>
                <a:ea typeface="Arial Italics"/>
                <a:cs typeface="Arial Italics"/>
                <a:sym typeface="Arial Italics"/>
              </a:rPr>
              <a:t>Comment les satellites surveillent nos océans 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5543" y="0"/>
            <a:ext cx="12951371" cy="7292439"/>
          </a:xfrm>
          <a:custGeom>
            <a:avLst/>
            <a:gdLst/>
            <a:ahLst/>
            <a:cxnLst/>
            <a:rect l="l" t="t" r="r" b="b"/>
            <a:pathLst>
              <a:path w="12951371" h="7292439">
                <a:moveTo>
                  <a:pt x="0" y="0"/>
                </a:moveTo>
                <a:lnTo>
                  <a:pt x="12951371" y="0"/>
                </a:lnTo>
                <a:lnTo>
                  <a:pt x="12951371" y="7292439"/>
                </a:lnTo>
                <a:lnTo>
                  <a:pt x="0" y="729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31333" y="5143500"/>
            <a:ext cx="7956667" cy="5143500"/>
          </a:xfrm>
          <a:custGeom>
            <a:avLst/>
            <a:gdLst/>
            <a:ahLst/>
            <a:cxnLst/>
            <a:rect l="l" t="t" r="r" b="b"/>
            <a:pathLst>
              <a:path w="13855935" h="14031326">
                <a:moveTo>
                  <a:pt x="0" y="0"/>
                </a:moveTo>
                <a:lnTo>
                  <a:pt x="13855934" y="0"/>
                </a:lnTo>
                <a:lnTo>
                  <a:pt x="13855934" y="14031326"/>
                </a:lnTo>
                <a:lnTo>
                  <a:pt x="0" y="1403132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"/>
            </a:stretch>
          </a:blipFill>
        </p:spPr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DE8ADD-82CF-4865-9842-B9A7730D9669}"/>
              </a:ext>
            </a:extLst>
          </p:cNvPr>
          <p:cNvSpPr txBox="1"/>
          <p:nvPr/>
        </p:nvSpPr>
        <p:spPr>
          <a:xfrm>
            <a:off x="1371600" y="7658100"/>
            <a:ext cx="4216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rgbClr val="929292"/>
                </a:solidFill>
                <a:effectLst/>
                <a:latin typeface="Marianne" panose="02000000000000000000" pitchFamily="50" charset="0"/>
              </a:rPr>
              <a:t>Vue d’artiste du satellite SWOT © CNES/ill./DUCROS David, 2022</a:t>
            </a:r>
            <a:endParaRPr lang="fr-F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12601" y="0"/>
            <a:ext cx="10638470" cy="10287000"/>
          </a:xfrm>
          <a:custGeom>
            <a:avLst/>
            <a:gdLst/>
            <a:ahLst/>
            <a:cxnLst/>
            <a:rect l="l" t="t" r="r" b="b"/>
            <a:pathLst>
              <a:path w="10638470" h="10287000">
                <a:moveTo>
                  <a:pt x="0" y="0"/>
                </a:moveTo>
                <a:lnTo>
                  <a:pt x="10638469" y="0"/>
                </a:lnTo>
                <a:lnTo>
                  <a:pt x="106384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92129" flipH="1" flipV="1">
            <a:off x="10112142" y="3358383"/>
            <a:ext cx="992574" cy="1107334"/>
          </a:xfrm>
          <a:custGeom>
            <a:avLst/>
            <a:gdLst/>
            <a:ahLst/>
            <a:cxnLst/>
            <a:rect l="l" t="t" r="r" b="b"/>
            <a:pathLst>
              <a:path w="992574" h="1107334">
                <a:moveTo>
                  <a:pt x="992574" y="1107334"/>
                </a:moveTo>
                <a:lnTo>
                  <a:pt x="0" y="1107334"/>
                </a:lnTo>
                <a:lnTo>
                  <a:pt x="0" y="0"/>
                </a:lnTo>
                <a:lnTo>
                  <a:pt x="992574" y="0"/>
                </a:lnTo>
                <a:lnTo>
                  <a:pt x="992574" y="110733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164509" y="3276919"/>
            <a:ext cx="1205076" cy="29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0"/>
              </a:lnSpc>
              <a:spcBef>
                <a:spcPct val="0"/>
              </a:spcBef>
            </a:pPr>
            <a:r>
              <a:rPr lang="en-US" sz="17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Atlantique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83864" y="4989214"/>
            <a:ext cx="1205076" cy="27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1"/>
              </a:lnSpc>
              <a:spcBef>
                <a:spcPct val="0"/>
              </a:spcBef>
            </a:pPr>
            <a:r>
              <a:rPr lang="en-US" sz="1586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Antarctique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05614" y="6937883"/>
            <a:ext cx="888065" cy="34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2"/>
              </a:lnSpc>
              <a:spcBef>
                <a:spcPct val="0"/>
              </a:spcBef>
            </a:pPr>
            <a:r>
              <a:rPr lang="en-US" sz="203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Indien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48270" y="2113532"/>
            <a:ext cx="1069578" cy="34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2"/>
              </a:lnSpc>
              <a:spcBef>
                <a:spcPct val="0"/>
              </a:spcBef>
            </a:pPr>
            <a:r>
              <a:rPr lang="en-US" sz="203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Arctique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04004" y="4678838"/>
            <a:ext cx="1162844" cy="34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2"/>
              </a:lnSpc>
              <a:spcBef>
                <a:spcPct val="0"/>
              </a:spcBef>
            </a:pPr>
            <a:r>
              <a:rPr lang="en-US" sz="203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Pacifique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23886" y="5919418"/>
            <a:ext cx="1162515" cy="39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4"/>
              </a:lnSpc>
              <a:spcBef>
                <a:spcPct val="0"/>
              </a:spcBef>
            </a:pPr>
            <a:r>
              <a:rPr lang="en-US" sz="115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Antarctique / Austral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62574" y="4083831"/>
            <a:ext cx="662629" cy="27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1"/>
              </a:lnSpc>
              <a:spcBef>
                <a:spcPct val="0"/>
              </a:spcBef>
            </a:pPr>
            <a:r>
              <a:rPr lang="en-US" sz="1586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France</a:t>
            </a:r>
          </a:p>
        </p:txBody>
      </p:sp>
      <p:sp>
        <p:nvSpPr>
          <p:cNvPr id="12" name="Freeform 12"/>
          <p:cNvSpPr/>
          <p:nvPr/>
        </p:nvSpPr>
        <p:spPr>
          <a:xfrm rot="-2159284" flipH="1">
            <a:off x="11159385" y="3841666"/>
            <a:ext cx="713180" cy="795637"/>
          </a:xfrm>
          <a:custGeom>
            <a:avLst/>
            <a:gdLst/>
            <a:ahLst/>
            <a:cxnLst/>
            <a:rect l="l" t="t" r="r" b="b"/>
            <a:pathLst>
              <a:path w="713180" h="795637">
                <a:moveTo>
                  <a:pt x="713179" y="0"/>
                </a:moveTo>
                <a:lnTo>
                  <a:pt x="0" y="0"/>
                </a:lnTo>
                <a:lnTo>
                  <a:pt x="0" y="795637"/>
                </a:lnTo>
                <a:lnTo>
                  <a:pt x="713179" y="795637"/>
                </a:lnTo>
                <a:lnTo>
                  <a:pt x="71317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070984" y="1567471"/>
            <a:ext cx="1154735" cy="27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1"/>
              </a:lnSpc>
              <a:spcBef>
                <a:spcPct val="0"/>
              </a:spcBef>
            </a:pPr>
            <a:r>
              <a:rPr lang="en-US" sz="1586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pôle Nord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38433" y="6829855"/>
            <a:ext cx="1154735" cy="27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1"/>
              </a:lnSpc>
              <a:spcBef>
                <a:spcPct val="0"/>
              </a:spcBef>
            </a:pPr>
            <a:r>
              <a:rPr lang="en-US" sz="1586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pôle Sud</a:t>
            </a:r>
          </a:p>
        </p:txBody>
      </p:sp>
      <p:sp>
        <p:nvSpPr>
          <p:cNvPr id="15" name="Freeform 15"/>
          <p:cNvSpPr/>
          <p:nvPr/>
        </p:nvSpPr>
        <p:spPr>
          <a:xfrm flipH="1" flipV="1">
            <a:off x="10110966" y="1792774"/>
            <a:ext cx="1355948" cy="1512720"/>
          </a:xfrm>
          <a:custGeom>
            <a:avLst/>
            <a:gdLst/>
            <a:ahLst/>
            <a:cxnLst/>
            <a:rect l="l" t="t" r="r" b="b"/>
            <a:pathLst>
              <a:path w="1355948" h="1512720">
                <a:moveTo>
                  <a:pt x="1355947" y="1512720"/>
                </a:moveTo>
                <a:lnTo>
                  <a:pt x="0" y="1512720"/>
                </a:lnTo>
                <a:lnTo>
                  <a:pt x="0" y="0"/>
                </a:lnTo>
                <a:lnTo>
                  <a:pt x="1355947" y="0"/>
                </a:lnTo>
                <a:lnTo>
                  <a:pt x="1355947" y="151272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190081" flipH="1">
            <a:off x="8492379" y="5847973"/>
            <a:ext cx="785511" cy="876330"/>
          </a:xfrm>
          <a:custGeom>
            <a:avLst/>
            <a:gdLst/>
            <a:ahLst/>
            <a:cxnLst/>
            <a:rect l="l" t="t" r="r" b="b"/>
            <a:pathLst>
              <a:path w="785511" h="876330">
                <a:moveTo>
                  <a:pt x="785511" y="0"/>
                </a:moveTo>
                <a:lnTo>
                  <a:pt x="0" y="0"/>
                </a:lnTo>
                <a:lnTo>
                  <a:pt x="0" y="876331"/>
                </a:lnTo>
                <a:lnTo>
                  <a:pt x="785511" y="876331"/>
                </a:lnTo>
                <a:lnTo>
                  <a:pt x="78551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07DEDC6-877E-4CA9-88DD-5494E8FFB909}"/>
              </a:ext>
            </a:extLst>
          </p:cNvPr>
          <p:cNvSpPr txBox="1"/>
          <p:nvPr/>
        </p:nvSpPr>
        <p:spPr>
          <a:xfrm>
            <a:off x="230777" y="898569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Spilhaus </a:t>
            </a:r>
            <a:r>
              <a:rPr lang="de-DE" dirty="0" err="1">
                <a:solidFill>
                  <a:schemeClr val="bg1"/>
                </a:solidFill>
              </a:rPr>
              <a:t>Stereographic</a:t>
            </a:r>
            <a:r>
              <a:rPr lang="de-DE" dirty="0">
                <a:solidFill>
                  <a:schemeClr val="bg1"/>
                </a:solidFill>
              </a:rPr>
              <a:t> c Tobias Jung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117C45D-6945-45E0-8CC5-EC9476209ACB}"/>
              </a:ext>
            </a:extLst>
          </p:cNvPr>
          <p:cNvSpPr txBox="1"/>
          <p:nvPr/>
        </p:nvSpPr>
        <p:spPr>
          <a:xfrm>
            <a:off x="230777" y="9385894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https://map-projections.net/single-view/spilhaus-stereographic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639" y="1359950"/>
            <a:ext cx="7513075" cy="7264861"/>
          </a:xfrm>
          <a:custGeom>
            <a:avLst/>
            <a:gdLst/>
            <a:ahLst/>
            <a:cxnLst/>
            <a:rect l="l" t="t" r="r" b="b"/>
            <a:pathLst>
              <a:path w="7513075" h="7264861">
                <a:moveTo>
                  <a:pt x="0" y="0"/>
                </a:moveTo>
                <a:lnTo>
                  <a:pt x="7513074" y="0"/>
                </a:lnTo>
                <a:lnTo>
                  <a:pt x="7513074" y="7264861"/>
                </a:lnTo>
                <a:lnTo>
                  <a:pt x="0" y="726486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770713" y="2972657"/>
            <a:ext cx="10178755" cy="2797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5"/>
              </a:lnSpc>
            </a:pPr>
            <a:r>
              <a:rPr lang="en-US" sz="4843" b="1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Les </a:t>
            </a:r>
            <a:r>
              <a:rPr lang="en-US" sz="4843" b="1">
                <a:solidFill>
                  <a:srgbClr val="32F8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océans </a:t>
            </a:r>
            <a:r>
              <a:rPr lang="en-US" sz="4843" b="1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forment tous ensemble un </a:t>
            </a:r>
            <a:r>
              <a:rPr lang="en-US" sz="4843" b="1" u="sng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écosystème</a:t>
            </a:r>
            <a:r>
              <a:rPr lang="en-US" sz="4843" b="1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uni, ils sont tous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25011" y="4573280"/>
            <a:ext cx="7070161" cy="15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66"/>
              </a:lnSpc>
              <a:spcBef>
                <a:spcPct val="0"/>
              </a:spcBef>
            </a:pPr>
            <a:r>
              <a:rPr lang="en-US" sz="9118" b="1">
                <a:solidFill>
                  <a:srgbClr val="32F8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reliés 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0A9575C-4B5B-432A-8571-20B5662321BE}"/>
              </a:ext>
            </a:extLst>
          </p:cNvPr>
          <p:cNvSpPr txBox="1"/>
          <p:nvPr/>
        </p:nvSpPr>
        <p:spPr>
          <a:xfrm>
            <a:off x="230777" y="898569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Spilhaus </a:t>
            </a:r>
            <a:r>
              <a:rPr lang="de-DE" dirty="0" err="1">
                <a:solidFill>
                  <a:schemeClr val="bg1"/>
                </a:solidFill>
              </a:rPr>
              <a:t>Stereographic</a:t>
            </a:r>
            <a:r>
              <a:rPr lang="de-DE" dirty="0">
                <a:solidFill>
                  <a:schemeClr val="bg1"/>
                </a:solidFill>
              </a:rPr>
              <a:t> c Tobias Jung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2DBD71-A8B3-40E7-B8A0-A7DA3ECAD9C1}"/>
              </a:ext>
            </a:extLst>
          </p:cNvPr>
          <p:cNvSpPr txBox="1"/>
          <p:nvPr/>
        </p:nvSpPr>
        <p:spPr>
          <a:xfrm>
            <a:off x="230777" y="9385894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https://map-projections.net/single-view/spilhaus-stereographic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3" name="Atelier CE2 (1)">
            <a:hlinkClick r:id="" action="ppaction://media"/>
            <a:extLst>
              <a:ext uri="{FF2B5EF4-FFF2-40B4-BE49-F238E27FC236}">
                <a16:creationId xmlns:a16="http://schemas.microsoft.com/office/drawing/2014/main" id="{04EF4A72-E87E-4F1F-8992-36560714BA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294322"/>
            <a:ext cx="17221200" cy="9686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80327" y="1148773"/>
            <a:ext cx="9127346" cy="7989454"/>
          </a:xfrm>
          <a:custGeom>
            <a:avLst/>
            <a:gdLst/>
            <a:ahLst/>
            <a:cxnLst/>
            <a:rect l="l" t="t" r="r" b="b"/>
            <a:pathLst>
              <a:path w="9127346" h="7989454">
                <a:moveTo>
                  <a:pt x="0" y="0"/>
                </a:moveTo>
                <a:lnTo>
                  <a:pt x="9127346" y="0"/>
                </a:lnTo>
                <a:lnTo>
                  <a:pt x="9127346" y="7989454"/>
                </a:lnTo>
                <a:lnTo>
                  <a:pt x="0" y="7989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82800">
            <a:off x="10485860" y="5642345"/>
            <a:ext cx="1906062" cy="190606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054184" y="8230619"/>
            <a:ext cx="4181738" cy="128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3"/>
              </a:lnSpc>
              <a:spcBef>
                <a:spcPct val="0"/>
              </a:spcBef>
            </a:pPr>
            <a:r>
              <a:rPr lang="en-US" sz="3702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Orbite/trajectoire de la Terre</a:t>
            </a:r>
          </a:p>
        </p:txBody>
      </p:sp>
      <p:sp>
        <p:nvSpPr>
          <p:cNvPr id="6" name="Freeform 6"/>
          <p:cNvSpPr/>
          <p:nvPr/>
        </p:nvSpPr>
        <p:spPr>
          <a:xfrm>
            <a:off x="12705501" y="6595376"/>
            <a:ext cx="685779" cy="699574"/>
          </a:xfrm>
          <a:custGeom>
            <a:avLst/>
            <a:gdLst/>
            <a:ahLst/>
            <a:cxnLst/>
            <a:rect l="l" t="t" r="r" b="b"/>
            <a:pathLst>
              <a:path w="685779" h="699574">
                <a:moveTo>
                  <a:pt x="0" y="0"/>
                </a:moveTo>
                <a:lnTo>
                  <a:pt x="685779" y="0"/>
                </a:lnTo>
                <a:lnTo>
                  <a:pt x="685779" y="699574"/>
                </a:lnTo>
                <a:lnTo>
                  <a:pt x="0" y="69957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-geo ou orbitaire">
            <a:hlinkClick r:id="" action="ppaction://media"/>
            <a:extLst>
              <a:ext uri="{FF2B5EF4-FFF2-40B4-BE49-F238E27FC236}">
                <a16:creationId xmlns:a16="http://schemas.microsoft.com/office/drawing/2014/main" id="{F147DE8C-E11E-4AE9-80AA-7251775584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7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218</Words>
  <Application>Microsoft Office PowerPoint</Application>
  <PresentationFormat>Personnalisé</PresentationFormat>
  <Paragraphs>33</Paragraphs>
  <Slides>16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5" baseType="lpstr">
      <vt:lpstr>Calibri</vt:lpstr>
      <vt:lpstr>Arial Italics</vt:lpstr>
      <vt:lpstr>Sergio Trendy</vt:lpstr>
      <vt:lpstr>Arial</vt:lpstr>
      <vt:lpstr>Canva Sans</vt:lpstr>
      <vt:lpstr>Marianne</vt:lpstr>
      <vt:lpstr>Canva Sans Bold</vt:lpstr>
      <vt:lpstr>Comic Sans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CM/Meudon</dc:title>
  <dc:creator>ABOU-JAOUDE Romy</dc:creator>
  <cp:lastModifiedBy>ABOU-JAOUDE Romy</cp:lastModifiedBy>
  <cp:revision>28</cp:revision>
  <dcterms:created xsi:type="dcterms:W3CDTF">2006-08-16T00:00:00Z</dcterms:created>
  <dcterms:modified xsi:type="dcterms:W3CDTF">2024-11-06T15:46:22Z</dcterms:modified>
  <dc:identifier>DAGQoVntggs</dc:identifier>
</cp:coreProperties>
</file>