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8"/>
  </p:notesMasterIdLst>
  <p:sldIdLst>
    <p:sldId id="320" r:id="rId2"/>
    <p:sldId id="319" r:id="rId3"/>
    <p:sldId id="270" r:id="rId4"/>
    <p:sldId id="271" r:id="rId5"/>
    <p:sldId id="314" r:id="rId6"/>
    <p:sldId id="321" r:id="rId7"/>
    <p:sldId id="305" r:id="rId8"/>
    <p:sldId id="274" r:id="rId9"/>
    <p:sldId id="275" r:id="rId10"/>
    <p:sldId id="276" r:id="rId11"/>
    <p:sldId id="277" r:id="rId12"/>
    <p:sldId id="278" r:id="rId13"/>
    <p:sldId id="279" r:id="rId14"/>
    <p:sldId id="280" r:id="rId15"/>
    <p:sldId id="281" r:id="rId16"/>
    <p:sldId id="282" r:id="rId17"/>
    <p:sldId id="283" r:id="rId18"/>
    <p:sldId id="284" r:id="rId19"/>
    <p:sldId id="285" r:id="rId20"/>
    <p:sldId id="286" r:id="rId21"/>
    <p:sldId id="288" r:id="rId22"/>
    <p:sldId id="291" r:id="rId23"/>
    <p:sldId id="292" r:id="rId24"/>
    <p:sldId id="293" r:id="rId25"/>
    <p:sldId id="294" r:id="rId26"/>
    <p:sldId id="295" r:id="rId27"/>
    <p:sldId id="296" r:id="rId28"/>
    <p:sldId id="297" r:id="rId29"/>
    <p:sldId id="298" r:id="rId30"/>
    <p:sldId id="299" r:id="rId31"/>
    <p:sldId id="323" r:id="rId32"/>
    <p:sldId id="317" r:id="rId33"/>
    <p:sldId id="303" r:id="rId34"/>
    <p:sldId id="304" r:id="rId35"/>
    <p:sldId id="316" r:id="rId36"/>
    <p:sldId id="315" r:id="rId37"/>
  </p:sldIdLst>
  <p:sldSz cx="18288000" cy="10287000"/>
  <p:notesSz cx="6858000" cy="9144000"/>
  <p:embeddedFontLst>
    <p:embeddedFont>
      <p:font typeface="Calibri" panose="020F0502020204030204" pitchFamily="34" charset="0"/>
      <p:regular r:id="rId39"/>
      <p:bold r:id="rId40"/>
      <p:italic r:id="rId41"/>
      <p:boldItalic r:id="rId42"/>
    </p:embeddedFont>
    <p:embeddedFont>
      <p:font typeface="Canva Sans" panose="020B0604020202020204" charset="0"/>
      <p:regular r:id="rId43"/>
    </p:embeddedFont>
    <p:embeddedFont>
      <p:font typeface="Canva Sans Bold" panose="020B0604020202020204" charset="0"/>
      <p:regular r:id="rId44"/>
    </p:embeddedFont>
    <p:embeddedFont>
      <p:font typeface="Comic Sans" panose="020B0604020202020204" charset="0"/>
      <p:regular r:id="rId45"/>
    </p:embeddedFont>
    <p:embeddedFont>
      <p:font typeface="Comic Sans Bold" panose="020B0604020202020204" charset="0"/>
      <p:regular r:id="rId46"/>
    </p:embeddedFont>
    <p:embeddedFont>
      <p:font typeface="Glacial Indifference Bold" panose="020B0604020202020204" charset="0"/>
      <p:regular r:id="rId47"/>
    </p:embeddedFont>
    <p:embeddedFont>
      <p:font typeface="Marianne" panose="02000000000000000000" pitchFamily="50" charset="0"/>
      <p:regular r:id="rId48"/>
      <p:bold r:id="rId49"/>
      <p:italic r:id="rId50"/>
      <p:boldItalic r:id="rId51"/>
    </p:embeddedFont>
    <p:embeddedFont>
      <p:font typeface="Sergio Trendy" panose="020B0604020202020204" charset="0"/>
      <p:regular r:id="rId5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72" d="100"/>
          <a:sy n="72" d="100"/>
        </p:scale>
        <p:origin x="654" y="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4.fntdata"/><Relationship Id="rId47" Type="http://schemas.openxmlformats.org/officeDocument/2006/relationships/font" Target="fonts/font9.fntdata"/><Relationship Id="rId50" Type="http://schemas.openxmlformats.org/officeDocument/2006/relationships/font" Target="fonts/font12.fntdata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font" Target="fonts/font2.fntdata"/><Relationship Id="rId45" Type="http://schemas.openxmlformats.org/officeDocument/2006/relationships/font" Target="fonts/font7.fntdata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6.fntdata"/><Relationship Id="rId52" Type="http://schemas.openxmlformats.org/officeDocument/2006/relationships/font" Target="fonts/font1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5.fntdata"/><Relationship Id="rId48" Type="http://schemas.openxmlformats.org/officeDocument/2006/relationships/font" Target="fonts/font10.fntdata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font" Target="fonts/font13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46" Type="http://schemas.openxmlformats.org/officeDocument/2006/relationships/font" Target="fonts/font8.fntdata"/><Relationship Id="rId20" Type="http://schemas.openxmlformats.org/officeDocument/2006/relationships/slide" Target="slides/slide19.xml"/><Relationship Id="rId41" Type="http://schemas.openxmlformats.org/officeDocument/2006/relationships/font" Target="fonts/font3.fntdata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11.fntdata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0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13A9D5-7072-4D2C-95FF-C506DFD78655}" type="datetimeFigureOut">
              <a:rPr lang="fr-FR" smtClean="0"/>
              <a:t>06/11/2024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9565F5-A113-4B92-BCF0-E86ACF0D29F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443207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modis.gsfc.nasa.gov/" TargetMode="External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14 août 2002, données du satellite Terra du projet </a:t>
            </a:r>
            <a:r>
              <a:rPr lang="fr-FR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MODIS</a:t>
            </a:r>
            <a:r>
              <a:rPr lang="fr-FR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: </a:t>
            </a:r>
            <a:r>
              <a:rPr lang="fr-FR" b="0" i="0" dirty="0" err="1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Moderate</a:t>
            </a:r>
            <a:r>
              <a:rPr lang="fr-FR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fr-FR" b="0" i="0" dirty="0" err="1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Resolution</a:t>
            </a:r>
            <a:r>
              <a:rPr lang="fr-FR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Imaging </a:t>
            </a:r>
            <a:r>
              <a:rPr lang="fr-FR" b="0" i="0" dirty="0" err="1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Spectroradiometer</a:t>
            </a:r>
            <a:r>
              <a:rPr lang="fr-FR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. </a:t>
            </a:r>
          </a:p>
          <a:p>
            <a:endParaRPr lang="fr-FR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r>
              <a:rPr lang="fr-FR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MODIS a été conçu par la NASA pour couvrir la surface entière de la Terre tous les 1 à 2 jours.</a:t>
            </a:r>
            <a:endParaRPr lang="fr-FR" dirty="0">
              <a:solidFill>
                <a:schemeClr val="bg1"/>
              </a:solidFill>
            </a:endParaRP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9565F5-A113-4B92-BCF0-E86ACF0D29F2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690977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pplisat.fr/plan-applications-satellitaires-2023-2027" TargetMode="External"/><Relationship Id="rId2" Type="http://schemas.openxmlformats.org/officeDocument/2006/relationships/hyperlink" Target="https://www.ecologie.gouv.fr/sites/default/files/publications/PAS%202023-2027.pdf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svg"/><Relationship Id="rId5" Type="http://schemas.openxmlformats.org/officeDocument/2006/relationships/image" Target="../media/image34.png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3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svg"/><Relationship Id="rId13" Type="http://schemas.openxmlformats.org/officeDocument/2006/relationships/image" Target="../media/image57.png"/><Relationship Id="rId18" Type="http://schemas.openxmlformats.org/officeDocument/2006/relationships/image" Target="../media/image62.png"/><Relationship Id="rId3" Type="http://schemas.openxmlformats.org/officeDocument/2006/relationships/image" Target="../media/image47.png"/><Relationship Id="rId21" Type="http://schemas.openxmlformats.org/officeDocument/2006/relationships/image" Target="../media/image65.png"/><Relationship Id="rId7" Type="http://schemas.openxmlformats.org/officeDocument/2006/relationships/image" Target="../media/image51.png"/><Relationship Id="rId12" Type="http://schemas.openxmlformats.org/officeDocument/2006/relationships/image" Target="../media/image56.svg"/><Relationship Id="rId17" Type="http://schemas.openxmlformats.org/officeDocument/2006/relationships/image" Target="../media/image61.svg"/><Relationship Id="rId2" Type="http://schemas.openxmlformats.org/officeDocument/2006/relationships/image" Target="../media/image46.jpeg"/><Relationship Id="rId16" Type="http://schemas.openxmlformats.org/officeDocument/2006/relationships/image" Target="../media/image60.png"/><Relationship Id="rId20" Type="http://schemas.openxmlformats.org/officeDocument/2006/relationships/image" Target="../media/image64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svg"/><Relationship Id="rId11" Type="http://schemas.openxmlformats.org/officeDocument/2006/relationships/image" Target="../media/image55.png"/><Relationship Id="rId5" Type="http://schemas.openxmlformats.org/officeDocument/2006/relationships/image" Target="../media/image49.png"/><Relationship Id="rId15" Type="http://schemas.openxmlformats.org/officeDocument/2006/relationships/image" Target="../media/image59.png"/><Relationship Id="rId10" Type="http://schemas.openxmlformats.org/officeDocument/2006/relationships/image" Target="../media/image54.svg"/><Relationship Id="rId19" Type="http://schemas.openxmlformats.org/officeDocument/2006/relationships/image" Target="../media/image63.png"/><Relationship Id="rId4" Type="http://schemas.openxmlformats.org/officeDocument/2006/relationships/image" Target="../media/image48.png"/><Relationship Id="rId9" Type="http://schemas.openxmlformats.org/officeDocument/2006/relationships/image" Target="../media/image53.png"/><Relationship Id="rId14" Type="http://schemas.openxmlformats.org/officeDocument/2006/relationships/image" Target="../media/image58.sv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svg"/><Relationship Id="rId3" Type="http://schemas.openxmlformats.org/officeDocument/2006/relationships/image" Target="../media/image67.png"/><Relationship Id="rId7" Type="http://schemas.openxmlformats.org/officeDocument/2006/relationships/image" Target="../media/image71.png"/><Relationship Id="rId12" Type="http://schemas.openxmlformats.org/officeDocument/2006/relationships/image" Target="../media/image74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svg"/><Relationship Id="rId11" Type="http://schemas.openxmlformats.org/officeDocument/2006/relationships/image" Target="../media/image73.jpeg"/><Relationship Id="rId5" Type="http://schemas.openxmlformats.org/officeDocument/2006/relationships/image" Target="../media/image69.png"/><Relationship Id="rId10" Type="http://schemas.openxmlformats.org/officeDocument/2006/relationships/image" Target="../media/image58.svg"/><Relationship Id="rId4" Type="http://schemas.openxmlformats.org/officeDocument/2006/relationships/image" Target="../media/image68.svg"/><Relationship Id="rId9" Type="http://schemas.openxmlformats.org/officeDocument/2006/relationships/image" Target="../media/image5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gif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umni.fr/video/a-quoi-sert-un-satellite-1-jour-1-question" TargetMode="External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svg"/><Relationship Id="rId3" Type="http://schemas.openxmlformats.org/officeDocument/2006/relationships/image" Target="../media/image76.png"/><Relationship Id="rId7" Type="http://schemas.openxmlformats.org/officeDocument/2006/relationships/image" Target="../media/image80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svg"/><Relationship Id="rId5" Type="http://schemas.openxmlformats.org/officeDocument/2006/relationships/image" Target="../media/image78.png"/><Relationship Id="rId10" Type="http://schemas.openxmlformats.org/officeDocument/2006/relationships/image" Target="../media/image83.png"/><Relationship Id="rId4" Type="http://schemas.openxmlformats.org/officeDocument/2006/relationships/image" Target="../media/image77.svg"/><Relationship Id="rId9" Type="http://schemas.openxmlformats.org/officeDocument/2006/relationships/image" Target="../media/image82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13" Type="http://schemas.openxmlformats.org/officeDocument/2006/relationships/image" Target="../media/image96.svg"/><Relationship Id="rId3" Type="http://schemas.openxmlformats.org/officeDocument/2006/relationships/image" Target="../media/image86.svg"/><Relationship Id="rId7" Type="http://schemas.openxmlformats.org/officeDocument/2006/relationships/image" Target="../media/image90.png"/><Relationship Id="rId12" Type="http://schemas.openxmlformats.org/officeDocument/2006/relationships/image" Target="../media/image95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9.png"/><Relationship Id="rId11" Type="http://schemas.openxmlformats.org/officeDocument/2006/relationships/image" Target="../media/image94.svg"/><Relationship Id="rId5" Type="http://schemas.openxmlformats.org/officeDocument/2006/relationships/image" Target="../media/image88.svg"/><Relationship Id="rId15" Type="http://schemas.openxmlformats.org/officeDocument/2006/relationships/image" Target="../media/image98.svg"/><Relationship Id="rId10" Type="http://schemas.openxmlformats.org/officeDocument/2006/relationships/image" Target="../media/image93.png"/><Relationship Id="rId4" Type="http://schemas.openxmlformats.org/officeDocument/2006/relationships/image" Target="../media/image87.png"/><Relationship Id="rId9" Type="http://schemas.openxmlformats.org/officeDocument/2006/relationships/image" Target="../media/image92.svg"/><Relationship Id="rId14" Type="http://schemas.openxmlformats.org/officeDocument/2006/relationships/image" Target="../media/image97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3" Type="http://schemas.openxmlformats.org/officeDocument/2006/relationships/image" Target="../media/image44.jpeg"/><Relationship Id="rId7" Type="http://schemas.openxmlformats.org/officeDocument/2006/relationships/image" Target="../media/image100.e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hyperlink" Target="https://www.mombrite.com/toilet-paper-roll-satellite-craft/" TargetMode="External"/><Relationship Id="rId4" Type="http://schemas.openxmlformats.org/officeDocument/2006/relationships/hyperlink" Target="https://blog.savoirsplus.fr/2019/06/07/telechargement-soleil-lune-et-terre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2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16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16.sv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ZoneTexte 30">
            <a:extLst>
              <a:ext uri="{FF2B5EF4-FFF2-40B4-BE49-F238E27FC236}">
                <a16:creationId xmlns:a16="http://schemas.microsoft.com/office/drawing/2014/main" id="{CE2D12C7-A42A-4DEC-918A-71AC866BDBF5}"/>
              </a:ext>
            </a:extLst>
          </p:cNvPr>
          <p:cNvSpPr txBox="1"/>
          <p:nvPr/>
        </p:nvSpPr>
        <p:spPr>
          <a:xfrm>
            <a:off x="1563930" y="2761134"/>
            <a:ext cx="13868400" cy="15686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2400" b="1" u="sng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Atelier pour l’école primaire « Des étoiles aux océans » :</a:t>
            </a:r>
            <a:endParaRPr lang="fr-FR" sz="24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Cet atelier a été réalisé dans le cadre du </a:t>
            </a:r>
            <a:r>
              <a:rPr lang="fr-FR" u="sng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plan d’applications satellitaires</a:t>
            </a:r>
            <a:r>
              <a:rPr lang="fr-FR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2023-2027 et répond aux objectifs de l’axe 5 « Un savoir partagé avec le grand public et les enseignants ».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1600" u="sng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Pour en savoir plus</a:t>
            </a:r>
            <a:endParaRPr lang="fr-FR" sz="16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EF59FBAF-44B4-4567-A2CF-EE9C337D4FC0}"/>
              </a:ext>
            </a:extLst>
          </p:cNvPr>
          <p:cNvSpPr txBox="1"/>
          <p:nvPr/>
        </p:nvSpPr>
        <p:spPr>
          <a:xfrm>
            <a:off x="1563930" y="6818761"/>
            <a:ext cx="10591800" cy="28098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  <a:spcAft>
                <a:spcPts val="800"/>
              </a:spcAft>
            </a:pPr>
            <a:r>
              <a:rPr lang="fr-FR" sz="2000" b="1" u="sng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Production : Commissariat Général au Développement Durable (CGDD)</a:t>
            </a:r>
            <a:endParaRPr lang="fr-FR" sz="20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1200"/>
              </a:spcBef>
              <a:spcAft>
                <a:spcPts val="800"/>
              </a:spcAft>
            </a:pPr>
            <a:r>
              <a:rPr lang="fr-FR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Romy </a:t>
            </a:r>
            <a:r>
              <a:rPr lang="fr-FR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Abou-Jaoudé</a:t>
            </a:r>
            <a:r>
              <a:rPr lang="fr-FR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ambassadrice des données satellitaires - service civique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Audrey Pellet, chargée de mission Applications satellitaires</a:t>
            </a:r>
          </a:p>
          <a:p>
            <a:pPr>
              <a:spcBef>
                <a:spcPts val="1200"/>
              </a:spcBef>
              <a:spcAft>
                <a:spcPts val="800"/>
              </a:spcAft>
            </a:pPr>
            <a:r>
              <a:rPr lang="fr-FR" sz="2000" b="1" u="sng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Contributions : </a:t>
            </a:r>
            <a:endParaRPr lang="fr-FR" sz="20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1200"/>
              </a:spcBef>
              <a:spcAft>
                <a:spcPts val="800"/>
              </a:spcAft>
            </a:pPr>
            <a:r>
              <a:rPr lang="fr-FR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Corinne </a:t>
            </a:r>
            <a:r>
              <a:rPr lang="fr-FR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Copin</a:t>
            </a:r>
            <a:r>
              <a:rPr lang="fr-FR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animatrice du collectif Génération Mer (DGAMPA)</a:t>
            </a:r>
          </a:p>
          <a:p>
            <a:r>
              <a:rPr lang="fr-FR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Aurélie </a:t>
            </a:r>
            <a:r>
              <a:rPr lang="fr-FR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Chamiot</a:t>
            </a:r>
            <a:r>
              <a:rPr lang="fr-FR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Prieur, chargée de mission Océan (CGDD)</a:t>
            </a:r>
            <a:endParaRPr lang="fr-FR" dirty="0"/>
          </a:p>
        </p:txBody>
      </p:sp>
      <p:pic>
        <p:nvPicPr>
          <p:cNvPr id="2088" name="Image 1">
            <a:extLst>
              <a:ext uri="{FF2B5EF4-FFF2-40B4-BE49-F238E27FC236}">
                <a16:creationId xmlns:a16="http://schemas.microsoft.com/office/drawing/2014/main" id="{68676CF4-1F8D-4A59-9260-5628C2A319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3930" y="4434366"/>
            <a:ext cx="11519171" cy="1842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89" name="Picture 41">
            <a:extLst>
              <a:ext uri="{FF2B5EF4-FFF2-40B4-BE49-F238E27FC236}">
                <a16:creationId xmlns:a16="http://schemas.microsoft.com/office/drawing/2014/main" id="{026C86B0-1D6C-4A90-B60F-1C5E2357AE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1492" y="360372"/>
            <a:ext cx="2779470" cy="2164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4">
            <a:extLst>
              <a:ext uri="{FF2B5EF4-FFF2-40B4-BE49-F238E27FC236}">
                <a16:creationId xmlns:a16="http://schemas.microsoft.com/office/drawing/2014/main" id="{9651DA35-AD9E-4BC9-AF61-2B713DD4A4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88"/>
          <a:stretch>
            <a:fillRect/>
          </a:stretch>
        </p:blipFill>
        <p:spPr bwMode="auto">
          <a:xfrm>
            <a:off x="5562600" y="509561"/>
            <a:ext cx="14478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455070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886200" y="0"/>
            <a:ext cx="10636669" cy="10287000"/>
          </a:xfrm>
          <a:custGeom>
            <a:avLst/>
            <a:gdLst/>
            <a:ahLst/>
            <a:cxnLst/>
            <a:rect l="l" t="t" r="r" b="b"/>
            <a:pathLst>
              <a:path w="14539929" h="10287000">
                <a:moveTo>
                  <a:pt x="0" y="0"/>
                </a:moveTo>
                <a:lnTo>
                  <a:pt x="14539929" y="0"/>
                </a:lnTo>
                <a:lnTo>
                  <a:pt x="14539929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4182373" y="84827"/>
            <a:ext cx="10287000" cy="10117346"/>
          </a:xfrm>
          <a:custGeom>
            <a:avLst/>
            <a:gdLst/>
            <a:ahLst/>
            <a:cxnLst/>
            <a:rect l="l" t="t" r="r" b="b"/>
            <a:pathLst>
              <a:path w="10287000" h="10117346">
                <a:moveTo>
                  <a:pt x="10287000" y="0"/>
                </a:moveTo>
                <a:lnTo>
                  <a:pt x="10287000" y="10117346"/>
                </a:lnTo>
                <a:lnTo>
                  <a:pt x="0" y="10117346"/>
                </a:lnTo>
                <a:lnTo>
                  <a:pt x="0" y="0"/>
                </a:lnTo>
                <a:lnTo>
                  <a:pt x="1028700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0" y="2609015"/>
            <a:ext cx="18288000" cy="32402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021"/>
              </a:lnSpc>
              <a:spcBef>
                <a:spcPct val="0"/>
              </a:spcBef>
            </a:pPr>
            <a:r>
              <a:rPr lang="en-US" sz="9300" b="1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À votre avis, qu'est-ce que ces images ont en commun ? 🧐🌍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217009" y="2542206"/>
            <a:ext cx="15853982" cy="15924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021"/>
              </a:lnSpc>
              <a:spcBef>
                <a:spcPct val="0"/>
              </a:spcBef>
            </a:pPr>
            <a:r>
              <a:rPr lang="en-US" sz="9300" b="1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L’eau est le point commun !</a:t>
            </a:r>
          </a:p>
        </p:txBody>
      </p:sp>
      <p:sp>
        <p:nvSpPr>
          <p:cNvPr id="4" name="Freeform 4"/>
          <p:cNvSpPr/>
          <p:nvPr/>
        </p:nvSpPr>
        <p:spPr>
          <a:xfrm>
            <a:off x="-1030962" y="6546299"/>
            <a:ext cx="22539938" cy="9138920"/>
          </a:xfrm>
          <a:custGeom>
            <a:avLst/>
            <a:gdLst/>
            <a:ahLst/>
            <a:cxnLst/>
            <a:rect l="l" t="t" r="r" b="b"/>
            <a:pathLst>
              <a:path w="22539938" h="9138920">
                <a:moveTo>
                  <a:pt x="0" y="0"/>
                </a:moveTo>
                <a:lnTo>
                  <a:pt x="22539938" y="0"/>
                </a:lnTo>
                <a:lnTo>
                  <a:pt x="22539938" y="9138920"/>
                </a:lnTo>
                <a:lnTo>
                  <a:pt x="0" y="913892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0" y="3432892"/>
            <a:ext cx="18288000" cy="32402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021"/>
              </a:lnSpc>
              <a:spcBef>
                <a:spcPct val="0"/>
              </a:spcBef>
            </a:pPr>
            <a:r>
              <a:rPr lang="en-US" sz="9300" b="1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Regardons ensemble d’autres images satellitaires !  </a:t>
            </a:r>
          </a:p>
        </p:txBody>
      </p:sp>
      <p:sp>
        <p:nvSpPr>
          <p:cNvPr id="4" name="Freeform 4"/>
          <p:cNvSpPr/>
          <p:nvPr/>
        </p:nvSpPr>
        <p:spPr>
          <a:xfrm>
            <a:off x="14117329" y="0"/>
            <a:ext cx="3340802" cy="3758990"/>
          </a:xfrm>
          <a:custGeom>
            <a:avLst/>
            <a:gdLst/>
            <a:ahLst/>
            <a:cxnLst/>
            <a:rect l="l" t="t" r="r" b="b"/>
            <a:pathLst>
              <a:path w="3340802" h="3758990">
                <a:moveTo>
                  <a:pt x="0" y="0"/>
                </a:moveTo>
                <a:lnTo>
                  <a:pt x="3340802" y="0"/>
                </a:lnTo>
                <a:lnTo>
                  <a:pt x="3340802" y="3758990"/>
                </a:lnTo>
                <a:lnTo>
                  <a:pt x="0" y="3758990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114801" y="0"/>
            <a:ext cx="10820400" cy="10287000"/>
          </a:xfrm>
          <a:custGeom>
            <a:avLst/>
            <a:gdLst/>
            <a:ahLst/>
            <a:cxnLst/>
            <a:rect l="l" t="t" r="r" b="b"/>
            <a:pathLst>
              <a:path w="14557075" h="10287000">
                <a:moveTo>
                  <a:pt x="0" y="0"/>
                </a:moveTo>
                <a:lnTo>
                  <a:pt x="14557075" y="0"/>
                </a:lnTo>
                <a:lnTo>
                  <a:pt x="14557075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r="1381"/>
            </a:stretch>
          </a:blipFill>
        </p:spPr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0800000">
            <a:off x="3756607" y="-130113"/>
            <a:ext cx="10774786" cy="10547226"/>
          </a:xfrm>
          <a:custGeom>
            <a:avLst/>
            <a:gdLst/>
            <a:ahLst/>
            <a:cxnLst/>
            <a:rect l="l" t="t" r="r" b="b"/>
            <a:pathLst>
              <a:path w="10774786" h="10547226">
                <a:moveTo>
                  <a:pt x="10774786" y="10547226"/>
                </a:moveTo>
                <a:lnTo>
                  <a:pt x="0" y="10547226"/>
                </a:lnTo>
                <a:lnTo>
                  <a:pt x="0" y="0"/>
                </a:lnTo>
                <a:lnTo>
                  <a:pt x="10774786" y="0"/>
                </a:lnTo>
                <a:lnTo>
                  <a:pt x="10774786" y="10547226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267200" y="-114300"/>
            <a:ext cx="10747075" cy="10401300"/>
          </a:xfrm>
          <a:custGeom>
            <a:avLst/>
            <a:gdLst/>
            <a:ahLst/>
            <a:cxnLst/>
            <a:rect l="l" t="t" r="r" b="b"/>
            <a:pathLst>
              <a:path w="14557075" h="10287000">
                <a:moveTo>
                  <a:pt x="0" y="0"/>
                </a:moveTo>
                <a:lnTo>
                  <a:pt x="14557075" y="0"/>
                </a:lnTo>
                <a:lnTo>
                  <a:pt x="14557075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b="1098"/>
            </a:stretch>
          </a:blipFill>
        </p:spPr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1546348">
            <a:off x="3112348" y="452429"/>
            <a:ext cx="7026324" cy="7160585"/>
          </a:xfrm>
          <a:custGeom>
            <a:avLst/>
            <a:gdLst/>
            <a:ahLst/>
            <a:cxnLst/>
            <a:rect l="l" t="t" r="r" b="b"/>
            <a:pathLst>
              <a:path w="7026324" h="7160585">
                <a:moveTo>
                  <a:pt x="0" y="0"/>
                </a:moveTo>
                <a:lnTo>
                  <a:pt x="7026325" y="0"/>
                </a:lnTo>
                <a:lnTo>
                  <a:pt x="7026325" y="7160585"/>
                </a:lnTo>
                <a:lnTo>
                  <a:pt x="0" y="7160585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3441606" y="571500"/>
            <a:ext cx="3340802" cy="3758990"/>
          </a:xfrm>
          <a:custGeom>
            <a:avLst/>
            <a:gdLst/>
            <a:ahLst/>
            <a:cxnLst/>
            <a:rect l="l" t="t" r="r" b="b"/>
            <a:pathLst>
              <a:path w="3340802" h="3758990">
                <a:moveTo>
                  <a:pt x="0" y="0"/>
                </a:moveTo>
                <a:lnTo>
                  <a:pt x="3340803" y="0"/>
                </a:lnTo>
                <a:lnTo>
                  <a:pt x="3340803" y="3758990"/>
                </a:lnTo>
                <a:lnTo>
                  <a:pt x="0" y="3758990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1162260" y="8016254"/>
            <a:ext cx="15963481" cy="10073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216"/>
              </a:lnSpc>
              <a:spcBef>
                <a:spcPct val="0"/>
              </a:spcBef>
            </a:pPr>
            <a:r>
              <a:rPr lang="en-US" sz="5868" b="1" dirty="0">
                <a:solidFill>
                  <a:schemeClr val="bg1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Le satellite </a:t>
            </a:r>
            <a:r>
              <a:rPr lang="en-US" sz="5868" b="1" dirty="0">
                <a:solidFill>
                  <a:srgbClr val="FFFF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MESURE</a:t>
            </a:r>
            <a:r>
              <a:rPr lang="en-US" sz="5868" b="1" dirty="0">
                <a:solidFill>
                  <a:schemeClr val="bg1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la </a:t>
            </a:r>
            <a:r>
              <a:rPr lang="en-US" sz="5868" b="1" dirty="0" err="1">
                <a:solidFill>
                  <a:schemeClr val="bg1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température</a:t>
            </a:r>
            <a:r>
              <a:rPr lang="en-US" sz="5868" b="1" dirty="0">
                <a:solidFill>
                  <a:schemeClr val="bg1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de </a:t>
            </a:r>
            <a:r>
              <a:rPr lang="en-US" sz="5868" b="1" dirty="0" err="1">
                <a:solidFill>
                  <a:schemeClr val="bg1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l’eau</a:t>
            </a:r>
            <a:endParaRPr lang="en-US" sz="5868" b="1" dirty="0">
              <a:solidFill>
                <a:schemeClr val="bg1"/>
              </a:solidFill>
              <a:latin typeface="Canva Sans Bold"/>
              <a:ea typeface="Canva Sans Bold"/>
              <a:cs typeface="Canva Sans Bold"/>
              <a:sym typeface="Canva Sans Bold"/>
            </a:endParaRPr>
          </a:p>
        </p:txBody>
      </p:sp>
      <p:sp>
        <p:nvSpPr>
          <p:cNvPr id="6" name="Freeform 6"/>
          <p:cNvSpPr/>
          <p:nvPr/>
        </p:nvSpPr>
        <p:spPr>
          <a:xfrm rot="495511">
            <a:off x="9072675" y="-314500"/>
            <a:ext cx="5655707" cy="5749795"/>
          </a:xfrm>
          <a:custGeom>
            <a:avLst/>
            <a:gdLst/>
            <a:ahLst/>
            <a:cxnLst/>
            <a:rect l="l" t="t" r="r" b="b"/>
            <a:pathLst>
              <a:path w="5655707" h="5749795">
                <a:moveTo>
                  <a:pt x="0" y="0"/>
                </a:moveTo>
                <a:lnTo>
                  <a:pt x="5655707" y="0"/>
                </a:lnTo>
                <a:lnTo>
                  <a:pt x="5655707" y="5749794"/>
                </a:lnTo>
                <a:lnTo>
                  <a:pt x="0" y="574979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t="-5504" b="-5606"/>
            </a:stretch>
          </a:blipFill>
        </p:spPr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269F4359-FC7D-4C1B-A9D7-F35A4B39395B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3" name="TextBox 6">
            <a:extLst>
              <a:ext uri="{FF2B5EF4-FFF2-40B4-BE49-F238E27FC236}">
                <a16:creationId xmlns:a16="http://schemas.microsoft.com/office/drawing/2014/main" id="{6E7292AA-90AF-431C-9B77-9A5197138D6F}"/>
              </a:ext>
            </a:extLst>
          </p:cNvPr>
          <p:cNvSpPr txBox="1"/>
          <p:nvPr/>
        </p:nvSpPr>
        <p:spPr>
          <a:xfrm>
            <a:off x="1518784" y="2321062"/>
            <a:ext cx="15931016" cy="412234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7199"/>
              </a:lnSpc>
              <a:spcBef>
                <a:spcPct val="0"/>
              </a:spcBef>
            </a:pPr>
            <a:r>
              <a:rPr lang="en-US" sz="7999" dirty="0" err="1">
                <a:solidFill>
                  <a:srgbClr val="00B0F0"/>
                </a:solidFill>
                <a:latin typeface="Sergio Trendy"/>
                <a:ea typeface="Sergio Trendy"/>
                <a:cs typeface="Sergio Trendy"/>
                <a:sym typeface="Sergio Trendy"/>
              </a:rPr>
              <a:t>Partie</a:t>
            </a:r>
            <a:r>
              <a:rPr lang="en-US" sz="7999" dirty="0">
                <a:solidFill>
                  <a:srgbClr val="00B0F0"/>
                </a:solidFill>
                <a:latin typeface="Sergio Trendy"/>
                <a:ea typeface="Sergio Trendy"/>
                <a:cs typeface="Sergio Trendy"/>
                <a:sym typeface="Sergio Trendy"/>
              </a:rPr>
              <a:t> 2 </a:t>
            </a:r>
            <a:r>
              <a:rPr lang="en-US" sz="7999" dirty="0">
                <a:solidFill>
                  <a:srgbClr val="FFFFFF"/>
                </a:solidFill>
                <a:latin typeface="Sergio Trendy"/>
                <a:ea typeface="Sergio Trendy"/>
                <a:cs typeface="Sergio Trendy"/>
                <a:sym typeface="Sergio Trendy"/>
              </a:rPr>
              <a:t>de </a:t>
            </a:r>
            <a:r>
              <a:rPr lang="en-US" sz="7999" dirty="0" err="1">
                <a:solidFill>
                  <a:srgbClr val="FFFFFF"/>
                </a:solidFill>
                <a:latin typeface="Sergio Trendy"/>
                <a:ea typeface="Sergio Trendy"/>
                <a:cs typeface="Sergio Trendy"/>
                <a:sym typeface="Sergio Trendy"/>
              </a:rPr>
              <a:t>l’atelier</a:t>
            </a:r>
            <a:r>
              <a:rPr lang="en-US" sz="7999" dirty="0">
                <a:solidFill>
                  <a:srgbClr val="FFFFFF"/>
                </a:solidFill>
                <a:latin typeface="Sergio Trendy"/>
                <a:ea typeface="Sergio Trendy"/>
                <a:cs typeface="Sergio Trendy"/>
                <a:sym typeface="Sergio Trendy"/>
              </a:rPr>
              <a:t> CM1-CM2</a:t>
            </a:r>
          </a:p>
          <a:p>
            <a:pPr algn="ctr">
              <a:lnSpc>
                <a:spcPts val="17199"/>
              </a:lnSpc>
              <a:spcBef>
                <a:spcPct val="0"/>
              </a:spcBef>
            </a:pPr>
            <a:r>
              <a:rPr lang="en-US" sz="7999" dirty="0">
                <a:solidFill>
                  <a:srgbClr val="FFFFFF"/>
                </a:solidFill>
                <a:latin typeface="Sergio Trendy"/>
                <a:ea typeface="Sergio Trendy"/>
                <a:cs typeface="Sergio Trendy"/>
                <a:sym typeface="Sergio Trendy"/>
              </a:rPr>
              <a:t>“des étoiles aux oceans”</a:t>
            </a:r>
          </a:p>
        </p:txBody>
      </p:sp>
    </p:spTree>
    <p:extLst>
      <p:ext uri="{BB962C8B-B14F-4D97-AF65-F5344CB8AC3E}">
        <p14:creationId xmlns:p14="http://schemas.microsoft.com/office/powerpoint/2010/main" val="11451121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767609" y="209163"/>
            <a:ext cx="12817599" cy="10077837"/>
          </a:xfrm>
          <a:custGeom>
            <a:avLst/>
            <a:gdLst/>
            <a:ahLst/>
            <a:cxnLst/>
            <a:rect l="l" t="t" r="r" b="b"/>
            <a:pathLst>
              <a:path w="12817599" h="10077837">
                <a:moveTo>
                  <a:pt x="0" y="0"/>
                </a:moveTo>
                <a:lnTo>
                  <a:pt x="12817600" y="0"/>
                </a:lnTo>
                <a:lnTo>
                  <a:pt x="12817600" y="10077837"/>
                </a:lnTo>
                <a:lnTo>
                  <a:pt x="0" y="1007783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349652" y="1723584"/>
            <a:ext cx="5719371" cy="14615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07050" lvl="1" indent="-453525" algn="l">
              <a:lnSpc>
                <a:spcPts val="5881"/>
              </a:lnSpc>
              <a:buFont typeface="Arial"/>
              <a:buChar char="•"/>
            </a:pPr>
            <a:r>
              <a:rPr lang="en-US" sz="4201" b="1">
                <a:solidFill>
                  <a:srgbClr val="FFE05C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Où est la France ?</a:t>
            </a:r>
          </a:p>
          <a:p>
            <a:pPr marL="907050" lvl="1" indent="-453525" algn="l">
              <a:lnSpc>
                <a:spcPts val="5881"/>
              </a:lnSpc>
              <a:spcBef>
                <a:spcPct val="0"/>
              </a:spcBef>
              <a:buFont typeface="Arial"/>
              <a:buChar char="•"/>
            </a:pPr>
            <a:r>
              <a:rPr lang="en-US" sz="4201" b="1">
                <a:solidFill>
                  <a:srgbClr val="FFE05C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La Méditerranée ? 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3641011" y="8095339"/>
            <a:ext cx="4820962" cy="7155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881"/>
              </a:lnSpc>
              <a:spcBef>
                <a:spcPct val="0"/>
              </a:spcBef>
            </a:pPr>
            <a:r>
              <a:rPr lang="en-US" sz="4201" b="1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Date : Juillet 2022 </a:t>
            </a:r>
          </a:p>
        </p:txBody>
      </p:sp>
      <p:sp>
        <p:nvSpPr>
          <p:cNvPr id="6" name="Freeform 4">
            <a:extLst>
              <a:ext uri="{FF2B5EF4-FFF2-40B4-BE49-F238E27FC236}">
                <a16:creationId xmlns:a16="http://schemas.microsoft.com/office/drawing/2014/main" id="{1F0405D1-7841-42F7-8CCB-8BF9A1DF5AE9}"/>
              </a:ext>
            </a:extLst>
          </p:cNvPr>
          <p:cNvSpPr/>
          <p:nvPr/>
        </p:nvSpPr>
        <p:spPr>
          <a:xfrm>
            <a:off x="14249400" y="1181100"/>
            <a:ext cx="2018105" cy="7353248"/>
          </a:xfrm>
          <a:custGeom>
            <a:avLst/>
            <a:gdLst/>
            <a:ahLst/>
            <a:cxnLst/>
            <a:rect l="l" t="t" r="r" b="b"/>
            <a:pathLst>
              <a:path w="3018964" h="8504643">
                <a:moveTo>
                  <a:pt x="0" y="0"/>
                </a:moveTo>
                <a:lnTo>
                  <a:pt x="3018964" y="0"/>
                </a:lnTo>
                <a:lnTo>
                  <a:pt x="3018964" y="8504643"/>
                </a:lnTo>
                <a:lnTo>
                  <a:pt x="0" y="850464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AB987BEE-6F74-488F-83C2-B22485E3E2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808516" y="74021"/>
            <a:ext cx="4550502" cy="1564235"/>
          </a:xfrm>
          <a:prstGeom prst="rect">
            <a:avLst/>
          </a:prstGeom>
        </p:spPr>
      </p:pic>
      <p:sp>
        <p:nvSpPr>
          <p:cNvPr id="8" name="TextBox 5">
            <a:extLst>
              <a:ext uri="{FF2B5EF4-FFF2-40B4-BE49-F238E27FC236}">
                <a16:creationId xmlns:a16="http://schemas.microsoft.com/office/drawing/2014/main" id="{8CD829ED-E4B9-4714-9596-042C3A5B3A20}"/>
              </a:ext>
            </a:extLst>
          </p:cNvPr>
          <p:cNvSpPr txBox="1"/>
          <p:nvPr/>
        </p:nvSpPr>
        <p:spPr>
          <a:xfrm>
            <a:off x="228601" y="3711060"/>
            <a:ext cx="5562600" cy="12821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5271"/>
              </a:lnSpc>
              <a:spcBef>
                <a:spcPct val="0"/>
              </a:spcBef>
            </a:pPr>
            <a:r>
              <a:rPr lang="en-US" sz="2800" b="1" dirty="0">
                <a:solidFill>
                  <a:srgbClr val="3333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Quelle </a:t>
            </a:r>
            <a:r>
              <a:rPr lang="en-US" sz="2800" b="1" dirty="0" err="1">
                <a:solidFill>
                  <a:srgbClr val="3333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est</a:t>
            </a:r>
            <a:r>
              <a:rPr lang="en-US" sz="2800" b="1" dirty="0">
                <a:solidFill>
                  <a:srgbClr val="3333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la </a:t>
            </a:r>
            <a:r>
              <a:rPr lang="en-US" sz="2800" b="1" dirty="0" err="1">
                <a:solidFill>
                  <a:srgbClr val="3333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température</a:t>
            </a:r>
            <a:r>
              <a:rPr lang="en-US" sz="2800" b="1" dirty="0">
                <a:solidFill>
                  <a:srgbClr val="3333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de la </a:t>
            </a:r>
            <a:r>
              <a:rPr lang="en-US" sz="2800" b="1" dirty="0" err="1">
                <a:solidFill>
                  <a:srgbClr val="3333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Méditerranée</a:t>
            </a:r>
            <a:r>
              <a:rPr lang="en-US" sz="2800" b="1" dirty="0">
                <a:solidFill>
                  <a:srgbClr val="3333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à </a:t>
            </a:r>
            <a:r>
              <a:rPr lang="en-US" sz="2800" b="1" dirty="0" err="1">
                <a:solidFill>
                  <a:srgbClr val="3333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cette</a:t>
            </a:r>
            <a:r>
              <a:rPr lang="en-US" sz="2800" b="1" dirty="0">
                <a:solidFill>
                  <a:srgbClr val="3333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date ? 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919151" y="707900"/>
            <a:ext cx="13340149" cy="8871199"/>
          </a:xfrm>
          <a:custGeom>
            <a:avLst/>
            <a:gdLst/>
            <a:ahLst/>
            <a:cxnLst/>
            <a:rect l="l" t="t" r="r" b="b"/>
            <a:pathLst>
              <a:path w="13340149" h="8871199">
                <a:moveTo>
                  <a:pt x="0" y="0"/>
                </a:moveTo>
                <a:lnTo>
                  <a:pt x="13340149" y="0"/>
                </a:lnTo>
                <a:lnTo>
                  <a:pt x="13340149" y="8871200"/>
                </a:lnTo>
                <a:lnTo>
                  <a:pt x="0" y="88712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3238135" y="7658889"/>
            <a:ext cx="5106493" cy="6230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118"/>
              </a:lnSpc>
              <a:spcBef>
                <a:spcPct val="0"/>
              </a:spcBef>
            </a:pPr>
            <a:r>
              <a:rPr lang="en-US" sz="3656" b="1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Date : Décembre 2022 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267694" y="585220"/>
            <a:ext cx="5980706" cy="106999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8745"/>
              </a:lnSpc>
              <a:spcBef>
                <a:spcPct val="0"/>
              </a:spcBef>
            </a:pPr>
            <a:r>
              <a:rPr lang="en-US" sz="6247" b="1" dirty="0">
                <a:solidFill>
                  <a:srgbClr val="32F8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5 </a:t>
            </a:r>
            <a:r>
              <a:rPr lang="en-US" sz="6247" b="1" dirty="0" err="1">
                <a:solidFill>
                  <a:srgbClr val="32F8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mois</a:t>
            </a:r>
            <a:r>
              <a:rPr lang="en-US" sz="6247" b="1" dirty="0">
                <a:solidFill>
                  <a:srgbClr val="32F8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après...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267694" y="2864443"/>
            <a:ext cx="6412565" cy="19769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271"/>
              </a:lnSpc>
              <a:spcBef>
                <a:spcPct val="0"/>
              </a:spcBef>
            </a:pPr>
            <a:r>
              <a:rPr lang="en-US" sz="3765" b="1" dirty="0" err="1">
                <a:solidFill>
                  <a:srgbClr val="3333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Quelle</a:t>
            </a:r>
            <a:r>
              <a:rPr lang="en-US" sz="3765" b="1" dirty="0">
                <a:solidFill>
                  <a:srgbClr val="3333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</a:t>
            </a:r>
            <a:r>
              <a:rPr lang="en-US" sz="3765" b="1" dirty="0" err="1">
                <a:solidFill>
                  <a:srgbClr val="3333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est</a:t>
            </a:r>
            <a:r>
              <a:rPr lang="en-US" sz="3765" b="1" dirty="0">
                <a:solidFill>
                  <a:srgbClr val="3333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la </a:t>
            </a:r>
            <a:r>
              <a:rPr lang="en-US" sz="3765" b="1" dirty="0" err="1">
                <a:solidFill>
                  <a:srgbClr val="3333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température</a:t>
            </a:r>
            <a:r>
              <a:rPr lang="en-US" sz="3765" b="1" dirty="0">
                <a:solidFill>
                  <a:srgbClr val="3333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de la </a:t>
            </a:r>
            <a:r>
              <a:rPr lang="en-US" sz="3765" b="1" dirty="0" err="1">
                <a:solidFill>
                  <a:srgbClr val="3333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Méditerranée</a:t>
            </a:r>
            <a:r>
              <a:rPr lang="en-US" sz="3765" b="1" dirty="0">
                <a:solidFill>
                  <a:srgbClr val="3333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à </a:t>
            </a:r>
            <a:r>
              <a:rPr lang="en-US" sz="3765" b="1" dirty="0" err="1">
                <a:solidFill>
                  <a:srgbClr val="3333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cette</a:t>
            </a:r>
            <a:r>
              <a:rPr lang="en-US" sz="3765" b="1" dirty="0">
                <a:solidFill>
                  <a:srgbClr val="3333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date ? </a:t>
            </a:r>
          </a:p>
        </p:txBody>
      </p:sp>
      <p:sp>
        <p:nvSpPr>
          <p:cNvPr id="7" name="Freeform 4">
            <a:extLst>
              <a:ext uri="{FF2B5EF4-FFF2-40B4-BE49-F238E27FC236}">
                <a16:creationId xmlns:a16="http://schemas.microsoft.com/office/drawing/2014/main" id="{0B77C0EA-3354-403A-97FC-C46956B60423}"/>
              </a:ext>
            </a:extLst>
          </p:cNvPr>
          <p:cNvSpPr/>
          <p:nvPr/>
        </p:nvSpPr>
        <p:spPr>
          <a:xfrm>
            <a:off x="14249400" y="1181100"/>
            <a:ext cx="2018105" cy="7353248"/>
          </a:xfrm>
          <a:custGeom>
            <a:avLst/>
            <a:gdLst/>
            <a:ahLst/>
            <a:cxnLst/>
            <a:rect l="l" t="t" r="r" b="b"/>
            <a:pathLst>
              <a:path w="3018964" h="8504643">
                <a:moveTo>
                  <a:pt x="0" y="0"/>
                </a:moveTo>
                <a:lnTo>
                  <a:pt x="3018964" y="0"/>
                </a:lnTo>
                <a:lnTo>
                  <a:pt x="3018964" y="8504643"/>
                </a:lnTo>
                <a:lnTo>
                  <a:pt x="0" y="850464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8808DD21-FCAE-4B67-B399-48CD008A62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808516" y="74021"/>
            <a:ext cx="4550502" cy="1564235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115967" y="868994"/>
            <a:ext cx="13887497" cy="9252545"/>
          </a:xfrm>
          <a:custGeom>
            <a:avLst/>
            <a:gdLst/>
            <a:ahLst/>
            <a:cxnLst/>
            <a:rect l="l" t="t" r="r" b="b"/>
            <a:pathLst>
              <a:path w="13887497" h="9252545">
                <a:moveTo>
                  <a:pt x="0" y="0"/>
                </a:moveTo>
                <a:lnTo>
                  <a:pt x="13887497" y="0"/>
                </a:lnTo>
                <a:lnTo>
                  <a:pt x="13887497" y="9252545"/>
                </a:lnTo>
                <a:lnTo>
                  <a:pt x="0" y="925254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524001" y="7657395"/>
            <a:ext cx="5446184" cy="7155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5881"/>
              </a:lnSpc>
              <a:spcBef>
                <a:spcPct val="0"/>
              </a:spcBef>
            </a:pPr>
            <a:r>
              <a:rPr lang="en-US" sz="4201" b="1" dirty="0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Date : </a:t>
            </a:r>
            <a:r>
              <a:rPr lang="en-US" sz="4201" b="1" dirty="0" err="1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avril</a:t>
            </a:r>
            <a:r>
              <a:rPr lang="en-US" sz="4201" b="1" dirty="0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2023</a:t>
            </a:r>
          </a:p>
        </p:txBody>
      </p:sp>
      <p:sp>
        <p:nvSpPr>
          <p:cNvPr id="4" name="Freeform 4"/>
          <p:cNvSpPr/>
          <p:nvPr/>
        </p:nvSpPr>
        <p:spPr>
          <a:xfrm>
            <a:off x="14249400" y="1181100"/>
            <a:ext cx="2018105" cy="7353248"/>
          </a:xfrm>
          <a:custGeom>
            <a:avLst/>
            <a:gdLst/>
            <a:ahLst/>
            <a:cxnLst/>
            <a:rect l="l" t="t" r="r" b="b"/>
            <a:pathLst>
              <a:path w="3018964" h="8504643">
                <a:moveTo>
                  <a:pt x="0" y="0"/>
                </a:moveTo>
                <a:lnTo>
                  <a:pt x="3018964" y="0"/>
                </a:lnTo>
                <a:lnTo>
                  <a:pt x="3018964" y="8504643"/>
                </a:lnTo>
                <a:lnTo>
                  <a:pt x="0" y="850464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370741" y="802319"/>
            <a:ext cx="7356707" cy="13083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271"/>
              </a:lnSpc>
              <a:spcBef>
                <a:spcPct val="0"/>
              </a:spcBef>
            </a:pPr>
            <a:r>
              <a:rPr lang="en-US" sz="3765" b="1">
                <a:solidFill>
                  <a:srgbClr val="3333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Quelle est la température de l’océan Indien 8 mois après  ? 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9C35D2E7-27D6-4681-92DC-9BC0FD8200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808516" y="165461"/>
            <a:ext cx="4550502" cy="1564235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4AF494AD-8EE6-413C-B1E5-4B1A16BAA4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808516" y="74021"/>
            <a:ext cx="4550502" cy="1564235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106470" y="1616045"/>
            <a:ext cx="16450254" cy="55156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308"/>
              </a:lnSpc>
            </a:pPr>
            <a:r>
              <a:rPr lang="en-US" sz="5220" b="1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Explorons ensemble les changements de température des océans ! 🌊🌡️</a:t>
            </a:r>
          </a:p>
          <a:p>
            <a:pPr algn="ctr">
              <a:lnSpc>
                <a:spcPts val="7308"/>
              </a:lnSpc>
            </a:pPr>
            <a:endParaRPr lang="en-US" sz="5220" b="1">
              <a:solidFill>
                <a:srgbClr val="FFFFFF"/>
              </a:solidFill>
              <a:latin typeface="Canva Sans Bold"/>
              <a:ea typeface="Canva Sans Bold"/>
              <a:cs typeface="Canva Sans Bold"/>
              <a:sym typeface="Canva Sans Bold"/>
            </a:endParaRPr>
          </a:p>
          <a:p>
            <a:pPr algn="ctr">
              <a:lnSpc>
                <a:spcPts val="7308"/>
              </a:lnSpc>
            </a:pPr>
            <a:endParaRPr lang="en-US" sz="5220" b="1">
              <a:solidFill>
                <a:srgbClr val="FFFFFF"/>
              </a:solidFill>
              <a:latin typeface="Canva Sans Bold"/>
              <a:ea typeface="Canva Sans Bold"/>
              <a:cs typeface="Canva Sans Bold"/>
              <a:sym typeface="Canva Sans Bold"/>
            </a:endParaRPr>
          </a:p>
          <a:p>
            <a:pPr algn="ctr">
              <a:lnSpc>
                <a:spcPts val="7308"/>
              </a:lnSpc>
              <a:spcBef>
                <a:spcPct val="0"/>
              </a:spcBef>
            </a:pPr>
            <a:r>
              <a:rPr lang="en-US" sz="5220" b="1">
                <a:solidFill>
                  <a:srgbClr val="FFE05C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Quand la température change, à quoi ça vous fait penser ?</a:t>
            </a:r>
            <a:r>
              <a:rPr lang="en-US" sz="5220" b="1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🤔🔥❄️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yOcean_Learn_Med_AmérSud">
            <a:hlinkClick r:id="" action="ppaction://media"/>
            <a:extLst>
              <a:ext uri="{FF2B5EF4-FFF2-40B4-BE49-F238E27FC236}">
                <a16:creationId xmlns:a16="http://schemas.microsoft.com/office/drawing/2014/main" id="{04FAF9BA-EFD1-4DB7-B7CB-4065FEBF269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05000" y="952500"/>
            <a:ext cx="13538200" cy="76152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7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yOcean_Learn_PôleNord">
            <a:hlinkClick r:id="" action="ppaction://media"/>
            <a:extLst>
              <a:ext uri="{FF2B5EF4-FFF2-40B4-BE49-F238E27FC236}">
                <a16:creationId xmlns:a16="http://schemas.microsoft.com/office/drawing/2014/main" id="{48523FAA-BA09-4810-AF57-1BC1C4FACC9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2000" y="642937"/>
            <a:ext cx="16002000" cy="90011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6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634895" y="3598715"/>
            <a:ext cx="17018210" cy="35229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216"/>
              </a:lnSpc>
              <a:spcBef>
                <a:spcPct val="0"/>
              </a:spcBef>
            </a:pPr>
            <a:r>
              <a:rPr lang="en-US" sz="10154" b="1" dirty="0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Le satellite </a:t>
            </a:r>
            <a:r>
              <a:rPr lang="en-US" sz="11500" b="1" dirty="0">
                <a:solidFill>
                  <a:srgbClr val="FFFF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SURVEILLE</a:t>
            </a:r>
            <a:r>
              <a:rPr lang="en-US" sz="8800" b="1" dirty="0">
                <a:solidFill>
                  <a:srgbClr val="FFFF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</a:t>
            </a:r>
            <a:r>
              <a:rPr lang="en-US" sz="10154" b="1" dirty="0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…</a:t>
            </a:r>
          </a:p>
          <a:p>
            <a:pPr algn="ctr">
              <a:lnSpc>
                <a:spcPts val="14216"/>
              </a:lnSpc>
              <a:spcBef>
                <a:spcPct val="0"/>
              </a:spcBef>
            </a:pPr>
            <a:r>
              <a:rPr lang="en-US" sz="10154" b="1" dirty="0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les </a:t>
            </a:r>
            <a:r>
              <a:rPr lang="en-US" sz="10154" b="1" dirty="0" err="1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animaux</a:t>
            </a:r>
            <a:r>
              <a:rPr lang="en-US" sz="10154" b="1" dirty="0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</a:t>
            </a:r>
            <a:r>
              <a:rPr lang="en-US" sz="10154" b="1" dirty="0" err="1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marins</a:t>
            </a:r>
            <a:r>
              <a:rPr lang="en-US" sz="10154" b="1" dirty="0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!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DA3380DF-E464-4BB6-828A-477B03F673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1785"/>
            <a:ext cx="18288000" cy="10203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76896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591225" y="-1383789"/>
            <a:ext cx="21664460" cy="12186259"/>
          </a:xfrm>
          <a:custGeom>
            <a:avLst/>
            <a:gdLst/>
            <a:ahLst/>
            <a:cxnLst/>
            <a:rect l="l" t="t" r="r" b="b"/>
            <a:pathLst>
              <a:path w="21664460" h="12186259">
                <a:moveTo>
                  <a:pt x="0" y="0"/>
                </a:moveTo>
                <a:lnTo>
                  <a:pt x="21664460" y="0"/>
                </a:lnTo>
                <a:lnTo>
                  <a:pt x="21664460" y="12186259"/>
                </a:lnTo>
                <a:lnTo>
                  <a:pt x="0" y="1218625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591225" y="5048086"/>
            <a:ext cx="21470450" cy="11508768"/>
          </a:xfrm>
          <a:custGeom>
            <a:avLst/>
            <a:gdLst/>
            <a:ahLst/>
            <a:cxnLst/>
            <a:rect l="l" t="t" r="r" b="b"/>
            <a:pathLst>
              <a:path w="21470450" h="11508768">
                <a:moveTo>
                  <a:pt x="0" y="0"/>
                </a:moveTo>
                <a:lnTo>
                  <a:pt x="21470450" y="0"/>
                </a:lnTo>
                <a:lnTo>
                  <a:pt x="21470450" y="11508768"/>
                </a:lnTo>
                <a:lnTo>
                  <a:pt x="0" y="11508768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email">
              <a:alphaModFix amt="71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1855657">
            <a:off x="4339936" y="298872"/>
            <a:ext cx="2282749" cy="2282749"/>
          </a:xfrm>
          <a:custGeom>
            <a:avLst/>
            <a:gdLst/>
            <a:ahLst/>
            <a:cxnLst/>
            <a:rect l="l" t="t" r="r" b="b"/>
            <a:pathLst>
              <a:path w="2282749" h="2282749">
                <a:moveTo>
                  <a:pt x="0" y="0"/>
                </a:moveTo>
                <a:lnTo>
                  <a:pt x="2282749" y="0"/>
                </a:lnTo>
                <a:lnTo>
                  <a:pt x="2282749" y="2282749"/>
                </a:lnTo>
                <a:lnTo>
                  <a:pt x="0" y="2282749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9768559" y="1144208"/>
            <a:ext cx="1788863" cy="3962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  <a:spcBef>
                <a:spcPct val="0"/>
              </a:spcBef>
            </a:pPr>
            <a:r>
              <a:rPr lang="en-US" sz="2400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2ème étape</a:t>
            </a:r>
          </a:p>
        </p:txBody>
      </p:sp>
      <p:sp>
        <p:nvSpPr>
          <p:cNvPr id="6" name="Freeform 6"/>
          <p:cNvSpPr/>
          <p:nvPr/>
        </p:nvSpPr>
        <p:spPr>
          <a:xfrm>
            <a:off x="-846551" y="4994958"/>
            <a:ext cx="10922674" cy="1009282"/>
          </a:xfrm>
          <a:custGeom>
            <a:avLst/>
            <a:gdLst/>
            <a:ahLst/>
            <a:cxnLst/>
            <a:rect l="l" t="t" r="r" b="b"/>
            <a:pathLst>
              <a:path w="10922674" h="1009282">
                <a:moveTo>
                  <a:pt x="0" y="0"/>
                </a:moveTo>
                <a:lnTo>
                  <a:pt x="10922673" y="0"/>
                </a:lnTo>
                <a:lnTo>
                  <a:pt x="10922673" y="1009282"/>
                </a:lnTo>
                <a:lnTo>
                  <a:pt x="0" y="1009282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1020134" y="4608709"/>
            <a:ext cx="10922674" cy="1009282"/>
          </a:xfrm>
          <a:custGeom>
            <a:avLst/>
            <a:gdLst/>
            <a:ahLst/>
            <a:cxnLst/>
            <a:rect l="l" t="t" r="r" b="b"/>
            <a:pathLst>
              <a:path w="10922674" h="1009282">
                <a:moveTo>
                  <a:pt x="0" y="0"/>
                </a:moveTo>
                <a:lnTo>
                  <a:pt x="10922674" y="0"/>
                </a:lnTo>
                <a:lnTo>
                  <a:pt x="10922674" y="1009282"/>
                </a:lnTo>
                <a:lnTo>
                  <a:pt x="0" y="1009282"/>
                </a:lnTo>
                <a:lnTo>
                  <a:pt x="0" y="0"/>
                </a:lnTo>
                <a:close/>
              </a:path>
            </a:pathLst>
          </a:custGeom>
          <a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6468649" y="2953920"/>
            <a:ext cx="22173236" cy="8182278"/>
          </a:xfrm>
          <a:custGeom>
            <a:avLst/>
            <a:gdLst/>
            <a:ahLst/>
            <a:cxnLst/>
            <a:rect l="l" t="t" r="r" b="b"/>
            <a:pathLst>
              <a:path w="22173236" h="8182278">
                <a:moveTo>
                  <a:pt x="0" y="0"/>
                </a:moveTo>
                <a:lnTo>
                  <a:pt x="22173236" y="0"/>
                </a:lnTo>
                <a:lnTo>
                  <a:pt x="22173236" y="8182278"/>
                </a:lnTo>
                <a:lnTo>
                  <a:pt x="0" y="818227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1116311" y="2640926"/>
            <a:ext cx="1441446" cy="2373639"/>
          </a:xfrm>
          <a:custGeom>
            <a:avLst/>
            <a:gdLst/>
            <a:ahLst/>
            <a:cxnLst/>
            <a:rect l="l" t="t" r="r" b="b"/>
            <a:pathLst>
              <a:path w="1441446" h="2373639">
                <a:moveTo>
                  <a:pt x="0" y="0"/>
                </a:moveTo>
                <a:lnTo>
                  <a:pt x="1441446" y="0"/>
                </a:lnTo>
                <a:lnTo>
                  <a:pt x="1441446" y="2373639"/>
                </a:lnTo>
                <a:lnTo>
                  <a:pt x="0" y="2373639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4296983" flipH="1">
            <a:off x="7544557" y="849354"/>
            <a:ext cx="2907642" cy="3304139"/>
          </a:xfrm>
          <a:custGeom>
            <a:avLst/>
            <a:gdLst/>
            <a:ahLst/>
            <a:cxnLst/>
            <a:rect l="l" t="t" r="r" b="b"/>
            <a:pathLst>
              <a:path w="2907642" h="3304139">
                <a:moveTo>
                  <a:pt x="2907642" y="0"/>
                </a:moveTo>
                <a:lnTo>
                  <a:pt x="0" y="0"/>
                </a:lnTo>
                <a:lnTo>
                  <a:pt x="0" y="3304139"/>
                </a:lnTo>
                <a:lnTo>
                  <a:pt x="2907642" y="3304139"/>
                </a:lnTo>
                <a:lnTo>
                  <a:pt x="2907642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3830929">
            <a:off x="4202127" y="3016800"/>
            <a:ext cx="2180660" cy="2478023"/>
          </a:xfrm>
          <a:custGeom>
            <a:avLst/>
            <a:gdLst/>
            <a:ahLst/>
            <a:cxnLst/>
            <a:rect l="l" t="t" r="r" b="b"/>
            <a:pathLst>
              <a:path w="2180660" h="2478023">
                <a:moveTo>
                  <a:pt x="0" y="0"/>
                </a:moveTo>
                <a:lnTo>
                  <a:pt x="2180660" y="0"/>
                </a:lnTo>
                <a:lnTo>
                  <a:pt x="2180660" y="2478023"/>
                </a:lnTo>
                <a:lnTo>
                  <a:pt x="0" y="247802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12895822" y="4969793"/>
            <a:ext cx="1788863" cy="3962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  <a:spcBef>
                <a:spcPct val="0"/>
              </a:spcBef>
            </a:pPr>
            <a:r>
              <a:rPr lang="en-US" sz="2400" b="1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3ème étape</a:t>
            </a:r>
          </a:p>
        </p:txBody>
      </p:sp>
      <p:sp>
        <p:nvSpPr>
          <p:cNvPr id="14" name="Freeform 14"/>
          <p:cNvSpPr/>
          <p:nvPr/>
        </p:nvSpPr>
        <p:spPr>
          <a:xfrm rot="2468627" flipV="1">
            <a:off x="10646702" y="6047964"/>
            <a:ext cx="2278981" cy="2589751"/>
          </a:xfrm>
          <a:custGeom>
            <a:avLst/>
            <a:gdLst/>
            <a:ahLst/>
            <a:cxnLst/>
            <a:rect l="l" t="t" r="r" b="b"/>
            <a:pathLst>
              <a:path w="2278981" h="2589751">
                <a:moveTo>
                  <a:pt x="0" y="2589751"/>
                </a:moveTo>
                <a:lnTo>
                  <a:pt x="2278981" y="2589751"/>
                </a:lnTo>
                <a:lnTo>
                  <a:pt x="2278981" y="0"/>
                </a:lnTo>
                <a:lnTo>
                  <a:pt x="0" y="0"/>
                </a:lnTo>
                <a:lnTo>
                  <a:pt x="0" y="2589751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4115387" y="6234785"/>
            <a:ext cx="2464994" cy="1821015"/>
          </a:xfrm>
          <a:custGeom>
            <a:avLst/>
            <a:gdLst/>
            <a:ahLst/>
            <a:cxnLst/>
            <a:rect l="l" t="t" r="r" b="b"/>
            <a:pathLst>
              <a:path w="2464994" h="1821015">
                <a:moveTo>
                  <a:pt x="0" y="0"/>
                </a:moveTo>
                <a:lnTo>
                  <a:pt x="2464995" y="0"/>
                </a:lnTo>
                <a:lnTo>
                  <a:pt x="2464995" y="1821014"/>
                </a:lnTo>
                <a:lnTo>
                  <a:pt x="0" y="1821014"/>
                </a:lnTo>
                <a:lnTo>
                  <a:pt x="0" y="0"/>
                </a:lnTo>
                <a:close/>
              </a:path>
            </a:pathLst>
          </a:custGeom>
          <a:blipFill>
            <a:blip r:embed="rId1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13017146" y="5332649"/>
            <a:ext cx="1864900" cy="3562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40"/>
              </a:lnSpc>
              <a:spcBef>
                <a:spcPct val="0"/>
              </a:spcBef>
            </a:pPr>
            <a:r>
              <a:rPr lang="en-US" sz="2100" b="1" dirty="0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Signal </a:t>
            </a:r>
            <a:r>
              <a:rPr lang="en-US" sz="2100" b="1" dirty="0" err="1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envoyé</a:t>
            </a:r>
            <a:r>
              <a:rPr lang="en-US" sz="2100" b="1" dirty="0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</a:t>
            </a:r>
          </a:p>
        </p:txBody>
      </p:sp>
      <p:sp>
        <p:nvSpPr>
          <p:cNvPr id="17" name="Freeform 17"/>
          <p:cNvSpPr/>
          <p:nvPr/>
        </p:nvSpPr>
        <p:spPr>
          <a:xfrm rot="-313611" flipH="1" flipV="1">
            <a:off x="12406675" y="4855705"/>
            <a:ext cx="1627838" cy="1849816"/>
          </a:xfrm>
          <a:custGeom>
            <a:avLst/>
            <a:gdLst/>
            <a:ahLst/>
            <a:cxnLst/>
            <a:rect l="l" t="t" r="r" b="b"/>
            <a:pathLst>
              <a:path w="1627838" h="1849816">
                <a:moveTo>
                  <a:pt x="1627838" y="1849816"/>
                </a:moveTo>
                <a:lnTo>
                  <a:pt x="0" y="1849816"/>
                </a:lnTo>
                <a:lnTo>
                  <a:pt x="0" y="0"/>
                </a:lnTo>
                <a:lnTo>
                  <a:pt x="1627838" y="0"/>
                </a:lnTo>
                <a:lnTo>
                  <a:pt x="1627838" y="1849816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-5400000" flipH="1">
            <a:off x="1993015" y="-1186091"/>
            <a:ext cx="2247460" cy="3386583"/>
          </a:xfrm>
          <a:custGeom>
            <a:avLst/>
            <a:gdLst/>
            <a:ahLst/>
            <a:cxnLst/>
            <a:rect l="l" t="t" r="r" b="b"/>
            <a:pathLst>
              <a:path w="2247460" h="3386583">
                <a:moveTo>
                  <a:pt x="2247460" y="0"/>
                </a:moveTo>
                <a:lnTo>
                  <a:pt x="0" y="0"/>
                </a:lnTo>
                <a:lnTo>
                  <a:pt x="0" y="3386583"/>
                </a:lnTo>
                <a:lnTo>
                  <a:pt x="2247460" y="3386583"/>
                </a:lnTo>
                <a:lnTo>
                  <a:pt x="2247460" y="0"/>
                </a:lnTo>
                <a:close/>
              </a:path>
            </a:pathLst>
          </a:custGeom>
          <a:blipFill>
            <a:blip r:embed="rId16" cstate="email">
              <a:alphaModFix amt="64000"/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9" name="TextBox 19"/>
          <p:cNvSpPr txBox="1"/>
          <p:nvPr/>
        </p:nvSpPr>
        <p:spPr>
          <a:xfrm>
            <a:off x="1439422" y="9029588"/>
            <a:ext cx="3001781" cy="7275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39"/>
              </a:lnSpc>
              <a:spcBef>
                <a:spcPct val="0"/>
              </a:spcBef>
            </a:pPr>
            <a:r>
              <a:rPr lang="en-US" sz="2099" b="1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La tortue Rosa suivie </a:t>
            </a:r>
            <a:r>
              <a:rPr lang="en-US" sz="2099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par la balise ARGOS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4223346" y="8055799"/>
            <a:ext cx="2357035" cy="10933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13"/>
              </a:lnSpc>
              <a:spcBef>
                <a:spcPct val="0"/>
              </a:spcBef>
            </a:pPr>
            <a:r>
              <a:rPr lang="en-US" sz="208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Centre de calcul/traitement des données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2780783" y="219725"/>
            <a:ext cx="2493356" cy="7239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13"/>
              </a:lnSpc>
              <a:spcBef>
                <a:spcPct val="0"/>
              </a:spcBef>
            </a:pPr>
            <a:r>
              <a:rPr lang="en-US" sz="2080">
                <a:solidFill>
                  <a:srgbClr val="EFEFEF"/>
                </a:solidFill>
                <a:latin typeface="Canva Sans"/>
                <a:ea typeface="Canva Sans"/>
                <a:cs typeface="Canva Sans"/>
                <a:sym typeface="Canva Sans"/>
              </a:rPr>
              <a:t>Satellite dans l’espace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2559667" y="2804111"/>
            <a:ext cx="2111185" cy="7239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13"/>
              </a:lnSpc>
              <a:spcBef>
                <a:spcPct val="0"/>
              </a:spcBef>
            </a:pPr>
            <a:r>
              <a:rPr lang="en-US" sz="208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Station de réception au sol 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7411800" y="7844100"/>
            <a:ext cx="2772827" cy="3546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13"/>
              </a:lnSpc>
              <a:spcBef>
                <a:spcPct val="0"/>
              </a:spcBef>
            </a:pPr>
            <a:r>
              <a:rPr lang="en-US" sz="208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Ecran de visualisation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3021173" y="2872030"/>
            <a:ext cx="1788863" cy="3962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  <a:spcBef>
                <a:spcPct val="0"/>
              </a:spcBef>
            </a:pPr>
            <a:r>
              <a:rPr lang="en-US" sz="2400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1ère étape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621248" y="3308938"/>
            <a:ext cx="3516304" cy="7277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39"/>
              </a:lnSpc>
              <a:spcBef>
                <a:spcPct val="0"/>
              </a:spcBef>
            </a:pPr>
            <a:r>
              <a:rPr lang="en-US" sz="2099">
                <a:solidFill>
                  <a:srgbClr val="FFFFFF"/>
                </a:solidFill>
                <a:latin typeface="Comic Sans"/>
                <a:ea typeface="Comic Sans"/>
                <a:cs typeface="Comic Sans"/>
                <a:sym typeface="Comic Sans"/>
              </a:rPr>
              <a:t>signal </a:t>
            </a:r>
            <a:r>
              <a:rPr lang="en-US" sz="2099" b="1">
                <a:solidFill>
                  <a:srgbClr val="FFFFFF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envoyé par l’appareil </a:t>
            </a:r>
            <a:r>
              <a:rPr lang="en-US" sz="2099">
                <a:solidFill>
                  <a:srgbClr val="FFFFFF"/>
                </a:solidFill>
                <a:latin typeface="Comic Sans"/>
                <a:ea typeface="Comic Sans"/>
                <a:cs typeface="Comic Sans"/>
                <a:sym typeface="Comic Sans"/>
              </a:rPr>
              <a:t>et </a:t>
            </a:r>
            <a:r>
              <a:rPr lang="en-US" sz="2099" b="1">
                <a:solidFill>
                  <a:srgbClr val="FFFFFF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reçu </a:t>
            </a:r>
            <a:r>
              <a:rPr lang="en-US" sz="2099">
                <a:solidFill>
                  <a:srgbClr val="FFFFFF"/>
                </a:solidFill>
                <a:latin typeface="Comic Sans"/>
                <a:ea typeface="Comic Sans"/>
                <a:cs typeface="Comic Sans"/>
                <a:sym typeface="Comic Sans"/>
              </a:rPr>
              <a:t>par le </a:t>
            </a:r>
            <a:r>
              <a:rPr lang="en-US" sz="2099" b="1">
                <a:solidFill>
                  <a:srgbClr val="FFFFFF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satellite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9768559" y="1592831"/>
            <a:ext cx="2789198" cy="7277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39"/>
              </a:lnSpc>
              <a:spcBef>
                <a:spcPct val="0"/>
              </a:spcBef>
            </a:pPr>
            <a:r>
              <a:rPr lang="en-US" sz="2099" b="1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Signal renvoyé par le satellite et capté 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11432676" y="7797929"/>
            <a:ext cx="1788863" cy="3962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  <a:spcBef>
                <a:spcPct val="0"/>
              </a:spcBef>
            </a:pPr>
            <a:r>
              <a:rPr lang="en-US" sz="2400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4ème étape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11172561" y="8232269"/>
            <a:ext cx="2442698" cy="7009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42"/>
              </a:lnSpc>
              <a:spcBef>
                <a:spcPct val="0"/>
              </a:spcBef>
            </a:pPr>
            <a:r>
              <a:rPr lang="en-US" sz="2030" b="1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Images et mesures analysées </a:t>
            </a:r>
          </a:p>
        </p:txBody>
      </p:sp>
      <p:sp>
        <p:nvSpPr>
          <p:cNvPr id="29" name="Freeform 29"/>
          <p:cNvSpPr/>
          <p:nvPr/>
        </p:nvSpPr>
        <p:spPr>
          <a:xfrm rot="-5400000" flipH="1">
            <a:off x="7161719" y="-828960"/>
            <a:ext cx="2247460" cy="3386583"/>
          </a:xfrm>
          <a:custGeom>
            <a:avLst/>
            <a:gdLst/>
            <a:ahLst/>
            <a:cxnLst/>
            <a:rect l="l" t="t" r="r" b="b"/>
            <a:pathLst>
              <a:path w="2247460" h="3386583">
                <a:moveTo>
                  <a:pt x="2247459" y="0"/>
                </a:moveTo>
                <a:lnTo>
                  <a:pt x="0" y="0"/>
                </a:lnTo>
                <a:lnTo>
                  <a:pt x="0" y="3386583"/>
                </a:lnTo>
                <a:lnTo>
                  <a:pt x="2247459" y="3386583"/>
                </a:lnTo>
                <a:lnTo>
                  <a:pt x="2247459" y="0"/>
                </a:lnTo>
                <a:close/>
              </a:path>
            </a:pathLst>
          </a:custGeom>
          <a:blipFill>
            <a:blip r:embed="rId16" cstate="email">
              <a:alphaModFix amt="53000"/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30" name="Freeform 30"/>
          <p:cNvSpPr/>
          <p:nvPr/>
        </p:nvSpPr>
        <p:spPr>
          <a:xfrm rot="-5400000" flipV="1">
            <a:off x="10548302" y="-528521"/>
            <a:ext cx="2247460" cy="3386583"/>
          </a:xfrm>
          <a:custGeom>
            <a:avLst/>
            <a:gdLst/>
            <a:ahLst/>
            <a:cxnLst/>
            <a:rect l="l" t="t" r="r" b="b"/>
            <a:pathLst>
              <a:path w="2247460" h="3386583">
                <a:moveTo>
                  <a:pt x="0" y="3386583"/>
                </a:moveTo>
                <a:lnTo>
                  <a:pt x="2247460" y="3386583"/>
                </a:lnTo>
                <a:lnTo>
                  <a:pt x="2247460" y="0"/>
                </a:lnTo>
                <a:lnTo>
                  <a:pt x="0" y="0"/>
                </a:lnTo>
                <a:lnTo>
                  <a:pt x="0" y="3386583"/>
                </a:lnTo>
                <a:close/>
              </a:path>
            </a:pathLst>
          </a:custGeom>
          <a:blipFill>
            <a:blip r:embed="rId16" cstate="email">
              <a:alphaModFix amt="36000"/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31" name="Freeform 31"/>
          <p:cNvSpPr/>
          <p:nvPr/>
        </p:nvSpPr>
        <p:spPr>
          <a:xfrm rot="-5400000" flipH="1">
            <a:off x="14278134" y="-1092521"/>
            <a:ext cx="2247460" cy="3386583"/>
          </a:xfrm>
          <a:custGeom>
            <a:avLst/>
            <a:gdLst/>
            <a:ahLst/>
            <a:cxnLst/>
            <a:rect l="l" t="t" r="r" b="b"/>
            <a:pathLst>
              <a:path w="2247460" h="3386583">
                <a:moveTo>
                  <a:pt x="2247460" y="0"/>
                </a:moveTo>
                <a:lnTo>
                  <a:pt x="0" y="0"/>
                </a:lnTo>
                <a:lnTo>
                  <a:pt x="0" y="3386583"/>
                </a:lnTo>
                <a:lnTo>
                  <a:pt x="2247460" y="3386583"/>
                </a:lnTo>
                <a:lnTo>
                  <a:pt x="2247460" y="0"/>
                </a:lnTo>
                <a:close/>
              </a:path>
            </a:pathLst>
          </a:custGeom>
          <a:blipFill>
            <a:blip r:embed="rId16" cstate="email">
              <a:alphaModFix amt="56000"/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32" name="Freeform 32"/>
          <p:cNvSpPr/>
          <p:nvPr/>
        </p:nvSpPr>
        <p:spPr>
          <a:xfrm rot="-5400000" flipH="1">
            <a:off x="17256214" y="-828960"/>
            <a:ext cx="2247460" cy="3386583"/>
          </a:xfrm>
          <a:custGeom>
            <a:avLst/>
            <a:gdLst/>
            <a:ahLst/>
            <a:cxnLst/>
            <a:rect l="l" t="t" r="r" b="b"/>
            <a:pathLst>
              <a:path w="2247460" h="3386583">
                <a:moveTo>
                  <a:pt x="2247460" y="0"/>
                </a:moveTo>
                <a:lnTo>
                  <a:pt x="0" y="0"/>
                </a:lnTo>
                <a:lnTo>
                  <a:pt x="0" y="3386583"/>
                </a:lnTo>
                <a:lnTo>
                  <a:pt x="2247460" y="3386583"/>
                </a:lnTo>
                <a:lnTo>
                  <a:pt x="2247460" y="0"/>
                </a:lnTo>
                <a:close/>
              </a:path>
            </a:pathLst>
          </a:custGeom>
          <a:blipFill>
            <a:blip r:embed="rId16" cstate="email">
              <a:alphaModFix amt="67000"/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33" name="Freeform 33"/>
          <p:cNvSpPr/>
          <p:nvPr/>
        </p:nvSpPr>
        <p:spPr>
          <a:xfrm rot="-5400000" flipH="1">
            <a:off x="-1788321" y="-962310"/>
            <a:ext cx="2247460" cy="3386583"/>
          </a:xfrm>
          <a:custGeom>
            <a:avLst/>
            <a:gdLst/>
            <a:ahLst/>
            <a:cxnLst/>
            <a:rect l="l" t="t" r="r" b="b"/>
            <a:pathLst>
              <a:path w="2247460" h="3386583">
                <a:moveTo>
                  <a:pt x="2247459" y="0"/>
                </a:moveTo>
                <a:lnTo>
                  <a:pt x="0" y="0"/>
                </a:lnTo>
                <a:lnTo>
                  <a:pt x="0" y="3386583"/>
                </a:lnTo>
                <a:lnTo>
                  <a:pt x="2247459" y="3386583"/>
                </a:lnTo>
                <a:lnTo>
                  <a:pt x="2247459" y="0"/>
                </a:lnTo>
                <a:close/>
              </a:path>
            </a:pathLst>
          </a:custGeom>
          <a:blipFill>
            <a:blip r:embed="rId16" cstate="email">
              <a:alphaModFix amt="49000"/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34" name="Freeform 34"/>
          <p:cNvSpPr/>
          <p:nvPr/>
        </p:nvSpPr>
        <p:spPr>
          <a:xfrm>
            <a:off x="1627986" y="6360994"/>
            <a:ext cx="4798949" cy="2422469"/>
          </a:xfrm>
          <a:custGeom>
            <a:avLst/>
            <a:gdLst/>
            <a:ahLst/>
            <a:cxnLst/>
            <a:rect l="l" t="t" r="r" b="b"/>
            <a:pathLst>
              <a:path w="4798949" h="2422469">
                <a:moveTo>
                  <a:pt x="0" y="0"/>
                </a:moveTo>
                <a:lnTo>
                  <a:pt x="4798949" y="0"/>
                </a:lnTo>
                <a:lnTo>
                  <a:pt x="4798949" y="2422468"/>
                </a:lnTo>
                <a:lnTo>
                  <a:pt x="0" y="2422468"/>
                </a:lnTo>
                <a:lnTo>
                  <a:pt x="0" y="0"/>
                </a:lnTo>
                <a:close/>
              </a:path>
            </a:pathLst>
          </a:custGeom>
          <a:blipFill>
            <a:blip r:embed="rId1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35" name="Freeform 35"/>
          <p:cNvSpPr/>
          <p:nvPr/>
        </p:nvSpPr>
        <p:spPr>
          <a:xfrm>
            <a:off x="3539074" y="6138422"/>
            <a:ext cx="753060" cy="445144"/>
          </a:xfrm>
          <a:custGeom>
            <a:avLst/>
            <a:gdLst/>
            <a:ahLst/>
            <a:cxnLst/>
            <a:rect l="l" t="t" r="r" b="b"/>
            <a:pathLst>
              <a:path w="753060" h="445144">
                <a:moveTo>
                  <a:pt x="0" y="0"/>
                </a:moveTo>
                <a:lnTo>
                  <a:pt x="753061" y="0"/>
                </a:lnTo>
                <a:lnTo>
                  <a:pt x="753061" y="445144"/>
                </a:lnTo>
                <a:lnTo>
                  <a:pt x="0" y="445144"/>
                </a:lnTo>
                <a:lnTo>
                  <a:pt x="0" y="0"/>
                </a:lnTo>
                <a:close/>
              </a:path>
            </a:pathLst>
          </a:custGeom>
          <a:blipFill>
            <a:blip r:embed="rId19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 b="-23243"/>
            </a:stretch>
          </a:blipFill>
        </p:spPr>
      </p:sp>
      <p:pic>
        <p:nvPicPr>
          <p:cNvPr id="36" name="Image 35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427525" y="6548284"/>
            <a:ext cx="1414492" cy="1215579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975319" y="1847243"/>
            <a:ext cx="15023191" cy="8337871"/>
          </a:xfrm>
          <a:custGeom>
            <a:avLst/>
            <a:gdLst/>
            <a:ahLst/>
            <a:cxnLst/>
            <a:rect l="l" t="t" r="r" b="b"/>
            <a:pathLst>
              <a:path w="15023191" h="8337871">
                <a:moveTo>
                  <a:pt x="0" y="0"/>
                </a:moveTo>
                <a:lnTo>
                  <a:pt x="15023191" y="0"/>
                </a:lnTo>
                <a:lnTo>
                  <a:pt x="15023191" y="8337871"/>
                </a:lnTo>
                <a:lnTo>
                  <a:pt x="0" y="833787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5181476" y="6596730"/>
            <a:ext cx="1052234" cy="1317790"/>
            <a:chOff x="0" y="0"/>
            <a:chExt cx="1402978" cy="1757054"/>
          </a:xfrm>
        </p:grpSpPr>
        <p:sp>
          <p:nvSpPr>
            <p:cNvPr id="4" name="Freeform 4"/>
            <p:cNvSpPr/>
            <p:nvPr/>
          </p:nvSpPr>
          <p:spPr>
            <a:xfrm rot="945794" flipH="1">
              <a:off x="74029" y="881384"/>
              <a:ext cx="1254921" cy="718727"/>
            </a:xfrm>
            <a:custGeom>
              <a:avLst/>
              <a:gdLst/>
              <a:ahLst/>
              <a:cxnLst/>
              <a:rect l="l" t="t" r="r" b="b"/>
              <a:pathLst>
                <a:path w="1254921" h="718727">
                  <a:moveTo>
                    <a:pt x="1254921" y="0"/>
                  </a:moveTo>
                  <a:lnTo>
                    <a:pt x="0" y="0"/>
                  </a:lnTo>
                  <a:lnTo>
                    <a:pt x="0" y="718727"/>
                  </a:lnTo>
                  <a:lnTo>
                    <a:pt x="1254921" y="718727"/>
                  </a:lnTo>
                  <a:lnTo>
                    <a:pt x="1254921" y="0"/>
                  </a:lnTo>
                  <a:close/>
                </a:path>
              </a:pathLst>
            </a:custGeom>
            <a:blipFill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 rot="607129">
              <a:off x="398544" y="56128"/>
              <a:ext cx="719574" cy="910780"/>
            </a:xfrm>
            <a:custGeom>
              <a:avLst/>
              <a:gdLst/>
              <a:ahLst/>
              <a:cxnLst/>
              <a:rect l="l" t="t" r="r" b="b"/>
              <a:pathLst>
                <a:path w="719574" h="910780">
                  <a:moveTo>
                    <a:pt x="0" y="0"/>
                  </a:moveTo>
                  <a:lnTo>
                    <a:pt x="719574" y="0"/>
                  </a:lnTo>
                  <a:lnTo>
                    <a:pt x="719574" y="910779"/>
                  </a:lnTo>
                  <a:lnTo>
                    <a:pt x="0" y="9107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6" name="Freeform 6"/>
          <p:cNvSpPr/>
          <p:nvPr/>
        </p:nvSpPr>
        <p:spPr>
          <a:xfrm rot="4217729">
            <a:off x="4764237" y="2918921"/>
            <a:ext cx="3576894" cy="1631958"/>
          </a:xfrm>
          <a:custGeom>
            <a:avLst/>
            <a:gdLst/>
            <a:ahLst/>
            <a:cxnLst/>
            <a:rect l="l" t="t" r="r" b="b"/>
            <a:pathLst>
              <a:path w="3576894" h="1631958">
                <a:moveTo>
                  <a:pt x="0" y="0"/>
                </a:moveTo>
                <a:lnTo>
                  <a:pt x="3576894" y="0"/>
                </a:lnTo>
                <a:lnTo>
                  <a:pt x="3576894" y="1631958"/>
                </a:lnTo>
                <a:lnTo>
                  <a:pt x="0" y="163195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2711017" y="187668"/>
            <a:ext cx="12865966" cy="1659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02"/>
              </a:lnSpc>
              <a:spcBef>
                <a:spcPct val="0"/>
              </a:spcBef>
            </a:pPr>
            <a:r>
              <a:rPr lang="en-US" sz="4787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Par exemple, nous avons pu </a:t>
            </a:r>
            <a:r>
              <a:rPr lang="en-US" sz="4787" b="1">
                <a:solidFill>
                  <a:srgbClr val="ED1C24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suivre </a:t>
            </a:r>
            <a:r>
              <a:rPr lang="en-US" sz="4787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la </a:t>
            </a:r>
            <a:r>
              <a:rPr lang="en-US" sz="4787" b="1">
                <a:solidFill>
                  <a:srgbClr val="3333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trajectoire </a:t>
            </a:r>
            <a:r>
              <a:rPr lang="en-US" sz="4787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de la </a:t>
            </a:r>
            <a:r>
              <a:rPr lang="en-US" sz="4787" b="1">
                <a:solidFill>
                  <a:srgbClr val="70C573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tortue </a:t>
            </a:r>
            <a:r>
              <a:rPr lang="en-US" sz="4787">
                <a:solidFill>
                  <a:srgbClr val="70C573"/>
                </a:solidFill>
                <a:latin typeface="Canva Sans"/>
                <a:ea typeface="Canva Sans"/>
                <a:cs typeface="Canva Sans"/>
                <a:sym typeface="Canva Sans"/>
              </a:rPr>
              <a:t>Rosa </a:t>
            </a:r>
            <a:r>
              <a:rPr lang="en-US" sz="4787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!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442521" y="1851265"/>
            <a:ext cx="2772827" cy="3546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13"/>
              </a:lnSpc>
              <a:spcBef>
                <a:spcPct val="0"/>
              </a:spcBef>
            </a:pPr>
            <a:r>
              <a:rPr lang="en-US" sz="208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Ecran de visualisation</a:t>
            </a:r>
          </a:p>
        </p:txBody>
      </p:sp>
      <p:sp>
        <p:nvSpPr>
          <p:cNvPr id="10" name="Freeform 10"/>
          <p:cNvSpPr/>
          <p:nvPr/>
        </p:nvSpPr>
        <p:spPr>
          <a:xfrm flipH="1" flipV="1">
            <a:off x="1181192" y="2262758"/>
            <a:ext cx="1295485" cy="1472143"/>
          </a:xfrm>
          <a:custGeom>
            <a:avLst/>
            <a:gdLst/>
            <a:ahLst/>
            <a:cxnLst/>
            <a:rect l="l" t="t" r="r" b="b"/>
            <a:pathLst>
              <a:path w="1295485" h="1472143">
                <a:moveTo>
                  <a:pt x="1295485" y="1472142"/>
                </a:moveTo>
                <a:lnTo>
                  <a:pt x="0" y="1472142"/>
                </a:lnTo>
                <a:lnTo>
                  <a:pt x="0" y="0"/>
                </a:lnTo>
                <a:lnTo>
                  <a:pt x="1295485" y="0"/>
                </a:lnTo>
                <a:lnTo>
                  <a:pt x="1295485" y="1472142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5E72E23B-099C-49AE-8335-9252C66D69CF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11400" y="8191500"/>
            <a:ext cx="2962275" cy="1524584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35155" y="359383"/>
            <a:ext cx="2262614" cy="2147175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8303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674852">
            <a:off x="13423286" y="749347"/>
            <a:ext cx="3902270" cy="4390740"/>
          </a:xfrm>
          <a:custGeom>
            <a:avLst/>
            <a:gdLst/>
            <a:ahLst/>
            <a:cxnLst/>
            <a:rect l="l" t="t" r="r" b="b"/>
            <a:pathLst>
              <a:path w="3902270" h="4390740">
                <a:moveTo>
                  <a:pt x="0" y="0"/>
                </a:moveTo>
                <a:lnTo>
                  <a:pt x="3902270" y="0"/>
                </a:lnTo>
                <a:lnTo>
                  <a:pt x="3902270" y="4390739"/>
                </a:lnTo>
                <a:lnTo>
                  <a:pt x="0" y="439073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12252101" y="2628900"/>
            <a:ext cx="1997131" cy="963616"/>
          </a:xfrm>
          <a:custGeom>
            <a:avLst/>
            <a:gdLst/>
            <a:ahLst/>
            <a:cxnLst/>
            <a:rect l="l" t="t" r="r" b="b"/>
            <a:pathLst>
              <a:path w="1997131" h="963616">
                <a:moveTo>
                  <a:pt x="1997131" y="0"/>
                </a:moveTo>
                <a:lnTo>
                  <a:pt x="0" y="0"/>
                </a:lnTo>
                <a:lnTo>
                  <a:pt x="0" y="963615"/>
                </a:lnTo>
                <a:lnTo>
                  <a:pt x="1997131" y="963615"/>
                </a:lnTo>
                <a:lnTo>
                  <a:pt x="1997131" y="0"/>
                </a:lnTo>
                <a:close/>
              </a:path>
            </a:pathLst>
          </a:custGeom>
          <a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3048000" y="4076700"/>
            <a:ext cx="5858031" cy="5571548"/>
          </a:xfrm>
          <a:custGeom>
            <a:avLst/>
            <a:gdLst/>
            <a:ahLst/>
            <a:cxnLst/>
            <a:rect l="l" t="t" r="r" b="b"/>
            <a:pathLst>
              <a:path w="2809565" h="2863251">
                <a:moveTo>
                  <a:pt x="0" y="0"/>
                </a:moveTo>
                <a:lnTo>
                  <a:pt x="2809565" y="0"/>
                </a:lnTo>
                <a:lnTo>
                  <a:pt x="2809565" y="2863251"/>
                </a:lnTo>
                <a:lnTo>
                  <a:pt x="0" y="286325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pic>
        <p:nvPicPr>
          <p:cNvPr id="6" name="Picture 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7794259" y="3821948"/>
            <a:ext cx="2223543" cy="1656540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9202783" y="1360534"/>
            <a:ext cx="3021015" cy="15492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766"/>
              </a:lnSpc>
              <a:spcBef>
                <a:spcPct val="0"/>
              </a:spcBef>
            </a:pPr>
            <a:r>
              <a:rPr lang="en-US" sz="8800" b="1" dirty="0">
                <a:solidFill>
                  <a:srgbClr val="FFFF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VOIT</a:t>
            </a:r>
            <a:endParaRPr lang="en-US" sz="9118" b="1" dirty="0">
              <a:solidFill>
                <a:srgbClr val="FFFF00"/>
              </a:solidFill>
              <a:latin typeface="Canva Sans Bold"/>
              <a:ea typeface="Canva Sans Bold"/>
              <a:cs typeface="Canva Sans Bold"/>
              <a:sym typeface="Canva Sans Bold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914400" y="1232414"/>
            <a:ext cx="8941076" cy="18054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4787"/>
              </a:lnSpc>
              <a:spcBef>
                <a:spcPct val="0"/>
              </a:spcBef>
            </a:pPr>
            <a:r>
              <a:rPr lang="en-US" sz="10562" b="1" dirty="0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Le satellite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2541277" y="4749181"/>
            <a:ext cx="13205445" cy="7124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1"/>
              </a:lnSpc>
              <a:spcBef>
                <a:spcPct val="0"/>
              </a:spcBef>
            </a:pPr>
            <a:r>
              <a:rPr lang="en-US" sz="4201" b="1" u="sng">
                <a:solidFill>
                  <a:srgbClr val="F2F2F2"/>
                </a:solidFill>
                <a:latin typeface="Canva Sans Bold"/>
                <a:ea typeface="Canva Sans Bold"/>
                <a:cs typeface="Canva Sans Bold"/>
                <a:sym typeface="Canva Sans Bold"/>
                <a:hlinkClick r:id="rId3" tooltip="https://www.lumni.fr/video/a-quoi-sert-un-satellite-1-jour-1-question"/>
              </a:rPr>
              <a:t>A quoi sert un satellite ? - 1 jour, 1 question | Lumni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868400" y="7284063"/>
            <a:ext cx="3668357" cy="2531167"/>
          </a:xfrm>
          <a:custGeom>
            <a:avLst/>
            <a:gdLst/>
            <a:ahLst/>
            <a:cxnLst/>
            <a:rect l="l" t="t" r="r" b="b"/>
            <a:pathLst>
              <a:path w="3668357" h="2531167">
                <a:moveTo>
                  <a:pt x="0" y="0"/>
                </a:moveTo>
                <a:lnTo>
                  <a:pt x="3668358" y="0"/>
                </a:lnTo>
                <a:lnTo>
                  <a:pt x="3668358" y="2531167"/>
                </a:lnTo>
                <a:lnTo>
                  <a:pt x="0" y="253116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5182132" y="3917309"/>
            <a:ext cx="5602251" cy="2396609"/>
          </a:xfrm>
          <a:custGeom>
            <a:avLst/>
            <a:gdLst/>
            <a:ahLst/>
            <a:cxnLst/>
            <a:rect l="l" t="t" r="r" b="b"/>
            <a:pathLst>
              <a:path w="5602251" h="2396609">
                <a:moveTo>
                  <a:pt x="0" y="0"/>
                </a:moveTo>
                <a:lnTo>
                  <a:pt x="5602251" y="0"/>
                </a:lnTo>
                <a:lnTo>
                  <a:pt x="5602251" y="2396609"/>
                </a:lnTo>
                <a:lnTo>
                  <a:pt x="0" y="239660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8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5576661" y="1444229"/>
            <a:ext cx="6798859" cy="3671384"/>
          </a:xfrm>
          <a:custGeom>
            <a:avLst/>
            <a:gdLst/>
            <a:ahLst/>
            <a:cxnLst/>
            <a:rect l="l" t="t" r="r" b="b"/>
            <a:pathLst>
              <a:path w="6798859" h="3671384">
                <a:moveTo>
                  <a:pt x="0" y="0"/>
                </a:moveTo>
                <a:lnTo>
                  <a:pt x="6798859" y="0"/>
                </a:lnTo>
                <a:lnTo>
                  <a:pt x="6798859" y="3671384"/>
                </a:lnTo>
                <a:lnTo>
                  <a:pt x="0" y="367138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95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6934210">
            <a:off x="11009436" y="64149"/>
            <a:ext cx="2732169" cy="2220508"/>
          </a:xfrm>
          <a:custGeom>
            <a:avLst/>
            <a:gdLst/>
            <a:ahLst/>
            <a:cxnLst/>
            <a:rect l="l" t="t" r="r" b="b"/>
            <a:pathLst>
              <a:path w="2732169" h="2220508">
                <a:moveTo>
                  <a:pt x="0" y="0"/>
                </a:moveTo>
                <a:lnTo>
                  <a:pt x="2732169" y="0"/>
                </a:lnTo>
                <a:lnTo>
                  <a:pt x="2732169" y="2220508"/>
                </a:lnTo>
                <a:lnTo>
                  <a:pt x="0" y="222050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7467600" y="7511175"/>
            <a:ext cx="5856489" cy="1896960"/>
          </a:xfrm>
          <a:custGeom>
            <a:avLst/>
            <a:gdLst/>
            <a:ahLst/>
            <a:cxnLst/>
            <a:rect l="l" t="t" r="r" b="b"/>
            <a:pathLst>
              <a:path w="5856489" h="1896960">
                <a:moveTo>
                  <a:pt x="0" y="0"/>
                </a:moveTo>
                <a:lnTo>
                  <a:pt x="5856488" y="0"/>
                </a:lnTo>
                <a:lnTo>
                  <a:pt x="5856488" y="1896960"/>
                </a:lnTo>
                <a:lnTo>
                  <a:pt x="0" y="189696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457200" y="7146847"/>
            <a:ext cx="3600839" cy="2805601"/>
          </a:xfrm>
          <a:custGeom>
            <a:avLst/>
            <a:gdLst/>
            <a:ahLst/>
            <a:cxnLst/>
            <a:rect l="l" t="t" r="r" b="b"/>
            <a:pathLst>
              <a:path w="3600839" h="2805601">
                <a:moveTo>
                  <a:pt x="0" y="0"/>
                </a:moveTo>
                <a:lnTo>
                  <a:pt x="3600839" y="0"/>
                </a:lnTo>
                <a:lnTo>
                  <a:pt x="3600839" y="2805601"/>
                </a:lnTo>
                <a:lnTo>
                  <a:pt x="0" y="2805601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0889455F-9E6F-45AF-A1DD-5D18BA2559DE}"/>
              </a:ext>
            </a:extLst>
          </p:cNvPr>
          <p:cNvSpPr txBox="1"/>
          <p:nvPr/>
        </p:nvSpPr>
        <p:spPr>
          <a:xfrm>
            <a:off x="4505519" y="7797935"/>
            <a:ext cx="25146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fr-FR" sz="2000" b="1" i="0" dirty="0">
                <a:effectLst/>
                <a:latin typeface="Marianne" panose="02000000000000000000" pitchFamily="50" charset="0"/>
              </a:rPr>
              <a:t>Commissariat général au développement durable (CGDD)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3"/>
          <p:cNvSpPr txBox="1"/>
          <p:nvPr/>
        </p:nvSpPr>
        <p:spPr>
          <a:xfrm>
            <a:off x="634895" y="3598715"/>
            <a:ext cx="17018210" cy="17019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216"/>
              </a:lnSpc>
              <a:spcBef>
                <a:spcPct val="0"/>
              </a:spcBef>
            </a:pPr>
            <a:r>
              <a:rPr lang="en-US" sz="10154" b="1" dirty="0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DIAPO ANNEXES</a:t>
            </a:r>
          </a:p>
        </p:txBody>
      </p:sp>
    </p:spTree>
    <p:extLst>
      <p:ext uri="{BB962C8B-B14F-4D97-AF65-F5344CB8AC3E}">
        <p14:creationId xmlns:p14="http://schemas.microsoft.com/office/powerpoint/2010/main" val="77632934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79CC9B30-D366-4CD8-AB1B-72E740F44191}"/>
              </a:ext>
            </a:extLst>
          </p:cNvPr>
          <p:cNvSpPr txBox="1"/>
          <p:nvPr/>
        </p:nvSpPr>
        <p:spPr>
          <a:xfrm>
            <a:off x="2971800" y="3162300"/>
            <a:ext cx="274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/>
              <a:t>https://satmap.space/</a:t>
            </a:r>
          </a:p>
        </p:txBody>
      </p:sp>
      <p:sp>
        <p:nvSpPr>
          <p:cNvPr id="4" name="Rectangle 3"/>
          <p:cNvSpPr/>
          <p:nvPr/>
        </p:nvSpPr>
        <p:spPr>
          <a:xfrm>
            <a:off x="457200" y="7810500"/>
            <a:ext cx="2277931" cy="369332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https://satmap.space/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1C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527587" y="7899815"/>
            <a:ext cx="11318551" cy="2387185"/>
          </a:xfrm>
          <a:custGeom>
            <a:avLst/>
            <a:gdLst/>
            <a:ahLst/>
            <a:cxnLst/>
            <a:rect l="l" t="t" r="r" b="b"/>
            <a:pathLst>
              <a:path w="11318551" h="2387185">
                <a:moveTo>
                  <a:pt x="0" y="0"/>
                </a:moveTo>
                <a:lnTo>
                  <a:pt x="11318551" y="0"/>
                </a:lnTo>
                <a:lnTo>
                  <a:pt x="11318551" y="2387185"/>
                </a:lnTo>
                <a:lnTo>
                  <a:pt x="0" y="238718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4575337" y="6581052"/>
            <a:ext cx="1777835" cy="2032867"/>
          </a:xfrm>
          <a:custGeom>
            <a:avLst/>
            <a:gdLst/>
            <a:ahLst/>
            <a:cxnLst/>
            <a:rect l="l" t="t" r="r" b="b"/>
            <a:pathLst>
              <a:path w="1777835" h="2032867">
                <a:moveTo>
                  <a:pt x="0" y="0"/>
                </a:moveTo>
                <a:lnTo>
                  <a:pt x="1777835" y="0"/>
                </a:lnTo>
                <a:lnTo>
                  <a:pt x="1777835" y="2032867"/>
                </a:lnTo>
                <a:lnTo>
                  <a:pt x="0" y="2032867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7086012" y="6531555"/>
            <a:ext cx="2479806" cy="2208061"/>
          </a:xfrm>
          <a:custGeom>
            <a:avLst/>
            <a:gdLst/>
            <a:ahLst/>
            <a:cxnLst/>
            <a:rect l="l" t="t" r="r" b="b"/>
            <a:pathLst>
              <a:path w="2479806" h="2208061">
                <a:moveTo>
                  <a:pt x="0" y="0"/>
                </a:moveTo>
                <a:lnTo>
                  <a:pt x="2479806" y="0"/>
                </a:lnTo>
                <a:lnTo>
                  <a:pt x="2479806" y="2208061"/>
                </a:lnTo>
                <a:lnTo>
                  <a:pt x="0" y="2208061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0271083" y="5084606"/>
            <a:ext cx="2345149" cy="4008801"/>
          </a:xfrm>
          <a:custGeom>
            <a:avLst/>
            <a:gdLst/>
            <a:ahLst/>
            <a:cxnLst/>
            <a:rect l="l" t="t" r="r" b="b"/>
            <a:pathLst>
              <a:path w="2345149" h="4008801">
                <a:moveTo>
                  <a:pt x="0" y="0"/>
                </a:moveTo>
                <a:lnTo>
                  <a:pt x="2345148" y="0"/>
                </a:lnTo>
                <a:lnTo>
                  <a:pt x="2345148" y="4008801"/>
                </a:lnTo>
                <a:lnTo>
                  <a:pt x="0" y="4008801"/>
                </a:lnTo>
                <a:lnTo>
                  <a:pt x="0" y="0"/>
                </a:lnTo>
                <a:close/>
              </a:path>
            </a:pathLst>
          </a:custGeom>
          <a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0788226" y="163569"/>
            <a:ext cx="1637505" cy="1400476"/>
          </a:xfrm>
          <a:custGeom>
            <a:avLst/>
            <a:gdLst/>
            <a:ahLst/>
            <a:cxnLst/>
            <a:rect l="l" t="t" r="r" b="b"/>
            <a:pathLst>
              <a:path w="1637505" h="1400476">
                <a:moveTo>
                  <a:pt x="0" y="0"/>
                </a:moveTo>
                <a:lnTo>
                  <a:pt x="1637505" y="0"/>
                </a:lnTo>
                <a:lnTo>
                  <a:pt x="1637505" y="1400476"/>
                </a:lnTo>
                <a:lnTo>
                  <a:pt x="0" y="1400476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976632" flipV="1">
            <a:off x="7905084" y="2514281"/>
            <a:ext cx="1432212" cy="1361903"/>
          </a:xfrm>
          <a:custGeom>
            <a:avLst/>
            <a:gdLst/>
            <a:ahLst/>
            <a:cxnLst/>
            <a:rect l="l" t="t" r="r" b="b"/>
            <a:pathLst>
              <a:path w="1432212" h="1361903">
                <a:moveTo>
                  <a:pt x="0" y="1361904"/>
                </a:moveTo>
                <a:lnTo>
                  <a:pt x="1432212" y="1361904"/>
                </a:lnTo>
                <a:lnTo>
                  <a:pt x="1432212" y="0"/>
                </a:lnTo>
                <a:lnTo>
                  <a:pt x="0" y="0"/>
                </a:lnTo>
                <a:lnTo>
                  <a:pt x="0" y="1361904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4956520" y="5287854"/>
            <a:ext cx="1015468" cy="533583"/>
          </a:xfrm>
          <a:custGeom>
            <a:avLst/>
            <a:gdLst/>
            <a:ahLst/>
            <a:cxnLst/>
            <a:rect l="l" t="t" r="r" b="b"/>
            <a:pathLst>
              <a:path w="1015468" h="533583">
                <a:moveTo>
                  <a:pt x="0" y="0"/>
                </a:moveTo>
                <a:lnTo>
                  <a:pt x="1015469" y="0"/>
                </a:lnTo>
                <a:lnTo>
                  <a:pt x="1015469" y="533582"/>
                </a:lnTo>
                <a:lnTo>
                  <a:pt x="0" y="533582"/>
                </a:lnTo>
                <a:lnTo>
                  <a:pt x="0" y="0"/>
                </a:lnTo>
                <a:close/>
              </a:path>
            </a:pathLst>
          </a:custGeom>
          <a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7893949" y="1307936"/>
            <a:ext cx="6508865" cy="8229600"/>
          </a:xfrm>
          <a:custGeom>
            <a:avLst/>
            <a:gdLst/>
            <a:ahLst/>
            <a:cxnLst/>
            <a:rect l="l" t="t" r="r" b="b"/>
            <a:pathLst>
              <a:path w="6508865" h="8229600">
                <a:moveTo>
                  <a:pt x="0" y="0"/>
                </a:moveTo>
                <a:lnTo>
                  <a:pt x="6508866" y="0"/>
                </a:lnTo>
                <a:lnTo>
                  <a:pt x="650886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alphaModFix amt="30000"/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6126941" y="4068654"/>
            <a:ext cx="3989190" cy="5043804"/>
          </a:xfrm>
          <a:custGeom>
            <a:avLst/>
            <a:gdLst/>
            <a:ahLst/>
            <a:cxnLst/>
            <a:rect l="l" t="t" r="r" b="b"/>
            <a:pathLst>
              <a:path w="3989190" h="5043804">
                <a:moveTo>
                  <a:pt x="0" y="0"/>
                </a:moveTo>
                <a:lnTo>
                  <a:pt x="3989190" y="0"/>
                </a:lnTo>
                <a:lnTo>
                  <a:pt x="3989190" y="5043803"/>
                </a:lnTo>
                <a:lnTo>
                  <a:pt x="0" y="504380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alphaModFix amt="30000"/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4268733" y="5894215"/>
            <a:ext cx="2391044" cy="3023159"/>
          </a:xfrm>
          <a:custGeom>
            <a:avLst/>
            <a:gdLst/>
            <a:ahLst/>
            <a:cxnLst/>
            <a:rect l="l" t="t" r="r" b="b"/>
            <a:pathLst>
              <a:path w="2391044" h="3023159">
                <a:moveTo>
                  <a:pt x="0" y="0"/>
                </a:moveTo>
                <a:lnTo>
                  <a:pt x="2391044" y="0"/>
                </a:lnTo>
                <a:lnTo>
                  <a:pt x="2391044" y="3023159"/>
                </a:lnTo>
                <a:lnTo>
                  <a:pt x="0" y="3023159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alphaModFix amt="30000"/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2" name="AutoShape 12"/>
          <p:cNvSpPr/>
          <p:nvPr/>
        </p:nvSpPr>
        <p:spPr>
          <a:xfrm>
            <a:off x="3527587" y="1849795"/>
            <a:ext cx="11318551" cy="0"/>
          </a:xfrm>
          <a:prstGeom prst="line">
            <a:avLst/>
          </a:prstGeom>
          <a:ln w="38100" cap="flat">
            <a:solidFill>
              <a:srgbClr val="000000"/>
            </a:solidFill>
            <a:prstDash val="sysDash"/>
            <a:headEnd type="none" w="sm" len="sm"/>
            <a:tailEnd type="none" w="sm" len="sm"/>
          </a:ln>
        </p:spPr>
      </p:sp>
      <p:sp>
        <p:nvSpPr>
          <p:cNvPr id="13" name="AutoShape 13"/>
          <p:cNvSpPr/>
          <p:nvPr/>
        </p:nvSpPr>
        <p:spPr>
          <a:xfrm>
            <a:off x="3441862" y="4068654"/>
            <a:ext cx="11318551" cy="0"/>
          </a:xfrm>
          <a:prstGeom prst="line">
            <a:avLst/>
          </a:prstGeom>
          <a:ln w="38100" cap="flat">
            <a:solidFill>
              <a:srgbClr val="000000"/>
            </a:solidFill>
            <a:prstDash val="sysDash"/>
            <a:headEnd type="none" w="sm" len="sm"/>
            <a:tailEnd type="none" w="sm" len="sm"/>
          </a:ln>
        </p:spPr>
      </p:sp>
      <p:sp>
        <p:nvSpPr>
          <p:cNvPr id="14" name="TextBox 14"/>
          <p:cNvSpPr txBox="1"/>
          <p:nvPr/>
        </p:nvSpPr>
        <p:spPr>
          <a:xfrm>
            <a:off x="4196279" y="578084"/>
            <a:ext cx="1520482" cy="5142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0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Satellite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4268733" y="2673502"/>
            <a:ext cx="1046668" cy="5142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0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Avion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3987177" y="4551023"/>
            <a:ext cx="1194423" cy="5032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000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Drone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4389626" y="58019"/>
            <a:ext cx="1963546" cy="3962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  <a:spcBef>
                <a:spcPct val="0"/>
              </a:spcBef>
            </a:pPr>
            <a:r>
              <a:rPr lang="en-US" sz="240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800 km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4715309" y="2153437"/>
            <a:ext cx="1255871" cy="3962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  <a:spcBef>
                <a:spcPct val="0"/>
              </a:spcBef>
            </a:pPr>
            <a:r>
              <a:rPr lang="en-US" sz="240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4 000 m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4752695" y="4231256"/>
            <a:ext cx="944833" cy="3962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  <a:spcBef>
                <a:spcPct val="0"/>
              </a:spcBef>
            </a:pPr>
            <a:r>
              <a:rPr lang="en-US" sz="240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100 m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4956520" y="8876255"/>
            <a:ext cx="1099163" cy="4152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  <a:spcBef>
                <a:spcPct val="0"/>
              </a:spcBef>
            </a:pPr>
            <a:r>
              <a:rPr lang="en-US" sz="2400" b="1">
                <a:solidFill>
                  <a:srgbClr val="000000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1 à 5 cm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7645906" y="9122282"/>
            <a:ext cx="1360018" cy="4152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  <a:spcBef>
                <a:spcPct val="0"/>
              </a:spcBef>
            </a:pPr>
            <a:r>
              <a:rPr lang="en-US" sz="2400" b="1">
                <a:solidFill>
                  <a:srgbClr val="000000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5 à 30 cm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0493276" y="9234359"/>
            <a:ext cx="2132155" cy="4152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  <a:spcBef>
                <a:spcPct val="0"/>
              </a:spcBef>
            </a:pPr>
            <a:r>
              <a:rPr lang="en-US" sz="2400" b="1">
                <a:solidFill>
                  <a:srgbClr val="000000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30 cm à 300 m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A8FB4B64-0579-45C6-9DE2-3D2C6A972A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3" y="643"/>
            <a:ext cx="18285714" cy="10285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692562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2">
            <a:extLst>
              <a:ext uri="{FF2B5EF4-FFF2-40B4-BE49-F238E27FC236}">
                <a16:creationId xmlns:a16="http://schemas.microsoft.com/office/drawing/2014/main" id="{D24B321A-B8F1-4430-B9EF-07960D3DA2DF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788748B2-1B50-49A4-A803-B0B25DBE78BD}"/>
              </a:ext>
            </a:extLst>
          </p:cNvPr>
          <p:cNvSpPr txBox="1"/>
          <p:nvPr/>
        </p:nvSpPr>
        <p:spPr>
          <a:xfrm>
            <a:off x="3276600" y="571500"/>
            <a:ext cx="131064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>
                <a:solidFill>
                  <a:schemeClr val="bg1"/>
                </a:solidFill>
              </a:rPr>
              <a:t>Liens pour maquette : </a:t>
            </a:r>
          </a:p>
          <a:p>
            <a:pPr marL="285750" indent="-285750">
              <a:buFontTx/>
              <a:buChar char="-"/>
            </a:pPr>
            <a:r>
              <a:rPr lang="fr-FR" sz="2800" dirty="0">
                <a:solidFill>
                  <a:schemeClr val="bg1"/>
                </a:solidFill>
              </a:rPr>
              <a:t>Système solaire : Soleil, Terre, Lune =&gt; </a:t>
            </a:r>
            <a:r>
              <a:rPr lang="fr-FR" sz="2800" dirty="0">
                <a:solidFill>
                  <a:schemeClr val="bg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https://blog.savoirsplus.fr/2019/06/07/telechargement-soleil-lune-et-terre/</a:t>
            </a:r>
            <a:r>
              <a:rPr lang="fr-FR" sz="2800" dirty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buFontTx/>
              <a:buChar char="-"/>
            </a:pPr>
            <a:r>
              <a:rPr lang="fr-FR" sz="2800" dirty="0">
                <a:solidFill>
                  <a:schemeClr val="bg1"/>
                </a:solidFill>
              </a:rPr>
              <a:t>Bricolage petit satellite, déroulement : </a:t>
            </a:r>
            <a:r>
              <a:rPr lang="fr-FR" sz="2800" dirty="0">
                <a:solidFill>
                  <a:schemeClr val="bg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https://www.mombrite.com/toilet-paper-roll-satellite-craft/</a:t>
            </a:r>
            <a:r>
              <a:rPr lang="fr-FR" sz="2800" dirty="0">
                <a:solidFill>
                  <a:schemeClr val="bg1"/>
                </a:solidFill>
              </a:rPr>
              <a:t> (pour le télécharger le PDF de la maquette, descendre au bas de la page, remplir Nom et adresse mail, vous recevrez la maquette PDF dans votre boîte mail) </a:t>
            </a:r>
          </a:p>
        </p:txBody>
      </p:sp>
      <p:graphicFrame>
        <p:nvGraphicFramePr>
          <p:cNvPr id="5" name="Objet 4">
            <a:extLst>
              <a:ext uri="{FF2B5EF4-FFF2-40B4-BE49-F238E27FC236}">
                <a16:creationId xmlns:a16="http://schemas.microsoft.com/office/drawing/2014/main" id="{EAD0F791-433F-4401-A0E0-11F43E8021B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60864212"/>
              </p:ext>
            </p:extLst>
          </p:nvPr>
        </p:nvGraphicFramePr>
        <p:xfrm>
          <a:off x="11201400" y="3695700"/>
          <a:ext cx="4419600" cy="57194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7" name="Acrobat Document" r:id="rId6" imgW="3886093" imgH="5029200" progId="AcroExch.Document.DC">
                  <p:embed/>
                </p:oleObj>
              </mc:Choice>
              <mc:Fallback>
                <p:oleObj name="Acrobat Document" r:id="rId6" imgW="3886093" imgH="5029200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1201400" y="3695700"/>
                        <a:ext cx="4419600" cy="571948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Image 8">
            <a:extLst>
              <a:ext uri="{FF2B5EF4-FFF2-40B4-BE49-F238E27FC236}">
                <a16:creationId xmlns:a16="http://schemas.microsoft.com/office/drawing/2014/main" id="{054AEBC8-08E6-4588-9A0C-004FF2679628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3600" y="4533900"/>
            <a:ext cx="6400800" cy="4525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38465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6072976" y="249240"/>
            <a:ext cx="7505064" cy="7648473"/>
          </a:xfrm>
          <a:custGeom>
            <a:avLst/>
            <a:gdLst/>
            <a:ahLst/>
            <a:cxnLst/>
            <a:rect l="l" t="t" r="r" b="b"/>
            <a:pathLst>
              <a:path w="7505064" h="7648473">
                <a:moveTo>
                  <a:pt x="0" y="0"/>
                </a:moveTo>
                <a:lnTo>
                  <a:pt x="7505064" y="0"/>
                </a:lnTo>
                <a:lnTo>
                  <a:pt x="7505064" y="7648473"/>
                </a:lnTo>
                <a:lnTo>
                  <a:pt x="0" y="764847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2319048" y="1832753"/>
            <a:ext cx="8286854" cy="5800798"/>
            <a:chOff x="0" y="0"/>
            <a:chExt cx="6350000" cy="4445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50000" cy="4445000"/>
            </a:xfrm>
            <a:custGeom>
              <a:avLst/>
              <a:gdLst/>
              <a:ahLst/>
              <a:cxnLst/>
              <a:rect l="l" t="t" r="r" b="b"/>
              <a:pathLst>
                <a:path w="6350000" h="4445000">
                  <a:moveTo>
                    <a:pt x="0" y="3429000"/>
                  </a:moveTo>
                  <a:lnTo>
                    <a:pt x="0" y="1016000"/>
                  </a:lnTo>
                  <a:cubicBezTo>
                    <a:pt x="0" y="454660"/>
                    <a:pt x="454660" y="0"/>
                    <a:pt x="1016000" y="0"/>
                  </a:cubicBezTo>
                  <a:lnTo>
                    <a:pt x="5334000" y="0"/>
                  </a:lnTo>
                  <a:cubicBezTo>
                    <a:pt x="5895340" y="0"/>
                    <a:pt x="6350000" y="454660"/>
                    <a:pt x="6350000" y="1016000"/>
                  </a:cubicBezTo>
                  <a:lnTo>
                    <a:pt x="6350000" y="3429000"/>
                  </a:lnTo>
                  <a:cubicBezTo>
                    <a:pt x="6350000" y="3990340"/>
                    <a:pt x="5895340" y="4445000"/>
                    <a:pt x="5334000" y="4445000"/>
                  </a:cubicBezTo>
                  <a:lnTo>
                    <a:pt x="1016000" y="4445000"/>
                  </a:lnTo>
                  <a:cubicBezTo>
                    <a:pt x="454660" y="4445000"/>
                    <a:pt x="0" y="3990340"/>
                    <a:pt x="0" y="3429000"/>
                  </a:cubicBezTo>
                  <a:close/>
                </a:path>
              </a:pathLst>
            </a:custGeom>
            <a:blipFill>
              <a:blip r:embed="rId5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>
              <a:off x="0" y="0"/>
              <a:ext cx="6350000" cy="4445000"/>
            </a:xfrm>
            <a:custGeom>
              <a:avLst/>
              <a:gdLst/>
              <a:ahLst/>
              <a:cxnLst/>
              <a:rect l="l" t="t" r="r" b="b"/>
              <a:pathLst>
                <a:path w="6350000" h="4445000">
                  <a:moveTo>
                    <a:pt x="6330950" y="3429000"/>
                  </a:moveTo>
                  <a:cubicBezTo>
                    <a:pt x="6330950" y="3978910"/>
                    <a:pt x="5883910" y="4425950"/>
                    <a:pt x="5334000" y="4425950"/>
                  </a:cubicBezTo>
                  <a:lnTo>
                    <a:pt x="1016000" y="4425950"/>
                  </a:lnTo>
                  <a:cubicBezTo>
                    <a:pt x="466090" y="4425950"/>
                    <a:pt x="19050" y="3978910"/>
                    <a:pt x="19050" y="3429000"/>
                  </a:cubicBezTo>
                  <a:lnTo>
                    <a:pt x="19050" y="1016000"/>
                  </a:lnTo>
                  <a:cubicBezTo>
                    <a:pt x="19050" y="466090"/>
                    <a:pt x="466090" y="19050"/>
                    <a:pt x="1016000" y="19050"/>
                  </a:cubicBezTo>
                  <a:lnTo>
                    <a:pt x="5334000" y="19050"/>
                  </a:lnTo>
                  <a:cubicBezTo>
                    <a:pt x="5883910" y="19050"/>
                    <a:pt x="6330950" y="466090"/>
                    <a:pt x="6330950" y="1016000"/>
                  </a:cubicBezTo>
                  <a:lnTo>
                    <a:pt x="6330950" y="3429000"/>
                  </a:lnTo>
                  <a:moveTo>
                    <a:pt x="6350000" y="3429000"/>
                  </a:moveTo>
                  <a:lnTo>
                    <a:pt x="6350000" y="1016000"/>
                  </a:lnTo>
                  <a:cubicBezTo>
                    <a:pt x="6350000" y="454660"/>
                    <a:pt x="5895340" y="0"/>
                    <a:pt x="5334000" y="0"/>
                  </a:cubicBezTo>
                  <a:lnTo>
                    <a:pt x="1016000" y="0"/>
                  </a:lnTo>
                  <a:cubicBezTo>
                    <a:pt x="454660" y="0"/>
                    <a:pt x="0" y="454660"/>
                    <a:pt x="0" y="1016000"/>
                  </a:cubicBezTo>
                  <a:lnTo>
                    <a:pt x="0" y="3429000"/>
                  </a:lnTo>
                  <a:cubicBezTo>
                    <a:pt x="0" y="3990340"/>
                    <a:pt x="454660" y="4445000"/>
                    <a:pt x="1016000" y="4445000"/>
                  </a:cubicBezTo>
                  <a:lnTo>
                    <a:pt x="5334000" y="4445000"/>
                  </a:lnTo>
                  <a:cubicBezTo>
                    <a:pt x="5895340" y="4445000"/>
                    <a:pt x="6350000" y="3990340"/>
                    <a:pt x="6350000" y="3429000"/>
                  </a:cubicBezTo>
                  <a:lnTo>
                    <a:pt x="6350000" y="342900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10" name="Freeform 10"/>
          <p:cNvSpPr/>
          <p:nvPr/>
        </p:nvSpPr>
        <p:spPr>
          <a:xfrm>
            <a:off x="9339755" y="1297686"/>
            <a:ext cx="2183202" cy="2183202"/>
          </a:xfrm>
          <a:custGeom>
            <a:avLst/>
            <a:gdLst/>
            <a:ahLst/>
            <a:cxnLst/>
            <a:rect l="l" t="t" r="r" b="b"/>
            <a:pathLst>
              <a:path w="2183202" h="2183202">
                <a:moveTo>
                  <a:pt x="0" y="0"/>
                </a:moveTo>
                <a:lnTo>
                  <a:pt x="2183202" y="0"/>
                </a:lnTo>
                <a:lnTo>
                  <a:pt x="2183202" y="2183202"/>
                </a:lnTo>
                <a:lnTo>
                  <a:pt x="0" y="218320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3124200" y="7897713"/>
            <a:ext cx="13029247" cy="20495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216"/>
              </a:lnSpc>
              <a:spcBef>
                <a:spcPct val="0"/>
              </a:spcBef>
            </a:pPr>
            <a:r>
              <a:rPr lang="en-US" sz="5868" b="1" dirty="0" err="1">
                <a:solidFill>
                  <a:schemeClr val="bg1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Quel</a:t>
            </a:r>
            <a:r>
              <a:rPr lang="en-US" sz="5868" b="1" dirty="0">
                <a:solidFill>
                  <a:schemeClr val="bg1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pays </a:t>
            </a:r>
            <a:r>
              <a:rPr lang="en-US" sz="5868" b="1" dirty="0" err="1">
                <a:solidFill>
                  <a:schemeClr val="bg1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est</a:t>
            </a:r>
            <a:r>
              <a:rPr lang="en-US" sz="5868" b="1" dirty="0">
                <a:solidFill>
                  <a:schemeClr val="bg1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vu par le satellite dans </a:t>
            </a:r>
            <a:r>
              <a:rPr lang="en-US" sz="5868" b="1" dirty="0" err="1">
                <a:solidFill>
                  <a:schemeClr val="bg1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cette</a:t>
            </a:r>
            <a:r>
              <a:rPr lang="en-US" sz="5868" b="1" dirty="0">
                <a:solidFill>
                  <a:schemeClr val="bg1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image </a:t>
            </a:r>
            <a:r>
              <a:rPr lang="en-US" sz="5868" b="1" dirty="0" err="1">
                <a:solidFill>
                  <a:schemeClr val="bg1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satellitaire</a:t>
            </a:r>
            <a:r>
              <a:rPr lang="en-US" sz="5868" b="1" dirty="0">
                <a:solidFill>
                  <a:schemeClr val="bg1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? 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47628D6E-716D-4CC8-B6DF-B2D6356F7962}"/>
              </a:ext>
            </a:extLst>
          </p:cNvPr>
          <p:cNvSpPr txBox="1"/>
          <p:nvPr/>
        </p:nvSpPr>
        <p:spPr>
          <a:xfrm>
            <a:off x="214075" y="236450"/>
            <a:ext cx="6248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https://www.cartesfrance.fr/geographie/cartes-satellite/carte-france-vue-satellite.html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53B0CF16-7524-4488-AACB-698EF50FF00B}"/>
              </a:ext>
            </a:extLst>
          </p:cNvPr>
          <p:cNvSpPr txBox="1"/>
          <p:nvPr/>
        </p:nvSpPr>
        <p:spPr>
          <a:xfrm>
            <a:off x="11844189" y="5269408"/>
            <a:ext cx="54944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2F64FAF9-CAB6-40A9-9CE6-0E85F60877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12918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3918659" y="6415777"/>
            <a:ext cx="4703207" cy="4808111"/>
          </a:xfrm>
          <a:custGeom>
            <a:avLst/>
            <a:gdLst/>
            <a:ahLst/>
            <a:cxnLst/>
            <a:rect l="l" t="t" r="r" b="b"/>
            <a:pathLst>
              <a:path w="4703207" h="4808111">
                <a:moveTo>
                  <a:pt x="0" y="0"/>
                </a:moveTo>
                <a:lnTo>
                  <a:pt x="4703207" y="0"/>
                </a:lnTo>
                <a:lnTo>
                  <a:pt x="4703207" y="4808111"/>
                </a:lnTo>
                <a:lnTo>
                  <a:pt x="0" y="480811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7219768" y="202370"/>
            <a:ext cx="6211478" cy="9258300"/>
          </a:xfrm>
          <a:custGeom>
            <a:avLst/>
            <a:gdLst/>
            <a:ahLst/>
            <a:cxnLst/>
            <a:rect l="l" t="t" r="r" b="b"/>
            <a:pathLst>
              <a:path w="8281970" h="12344400">
                <a:moveTo>
                  <a:pt x="0" y="0"/>
                </a:moveTo>
                <a:lnTo>
                  <a:pt x="8281970" y="0"/>
                </a:lnTo>
                <a:lnTo>
                  <a:pt x="8281970" y="12344400"/>
                </a:lnTo>
                <a:lnTo>
                  <a:pt x="0" y="123444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574647" y="1875489"/>
            <a:ext cx="6157709" cy="35424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4216"/>
              </a:lnSpc>
              <a:spcBef>
                <a:spcPct val="0"/>
              </a:spcBef>
            </a:pPr>
            <a:r>
              <a:rPr lang="en-US" sz="10154" b="1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Jouons encore !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ABD9B6D7-0434-4993-8647-ECF6D12D658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17971" y="1181100"/>
            <a:ext cx="5236029" cy="3429000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C8C9BA12-39AF-4BE0-90D0-A4B67889B25B}"/>
              </a:ext>
            </a:extLst>
          </p:cNvPr>
          <p:cNvSpPr txBox="1"/>
          <p:nvPr/>
        </p:nvSpPr>
        <p:spPr>
          <a:xfrm>
            <a:off x="13496412" y="3548057"/>
            <a:ext cx="42169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0" i="0" dirty="0">
                <a:solidFill>
                  <a:srgbClr val="929292"/>
                </a:solidFill>
                <a:effectLst/>
                <a:latin typeface="Marianne" panose="02000000000000000000" pitchFamily="50" charset="0"/>
              </a:rPr>
              <a:t>Vue d’artiste du satellite SWOT © CNES/ill./DUCROS David, 2022</a:t>
            </a:r>
            <a:endParaRPr lang="fr-FR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2AD5B16C-108D-424F-9883-3AA0E39A6F08}"/>
              </a:ext>
            </a:extLst>
          </p:cNvPr>
          <p:cNvSpPr txBox="1"/>
          <p:nvPr/>
        </p:nvSpPr>
        <p:spPr>
          <a:xfrm>
            <a:off x="13496411" y="4610100"/>
            <a:ext cx="421694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0" i="0" dirty="0">
                <a:solidFill>
                  <a:srgbClr val="929292"/>
                </a:solidFill>
                <a:effectLst/>
                <a:latin typeface="Marianne" panose="02000000000000000000" pitchFamily="50" charset="0"/>
              </a:rPr>
              <a:t>SWOT est un satellite qui est dédié à l’observation de l’eau (entre autres l’océan)</a:t>
            </a:r>
            <a:endParaRPr lang="fr-FR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3918659" y="6415777"/>
            <a:ext cx="4703207" cy="4808111"/>
          </a:xfrm>
          <a:custGeom>
            <a:avLst/>
            <a:gdLst/>
            <a:ahLst/>
            <a:cxnLst/>
            <a:rect l="l" t="t" r="r" b="b"/>
            <a:pathLst>
              <a:path w="4703207" h="4808111">
                <a:moveTo>
                  <a:pt x="0" y="0"/>
                </a:moveTo>
                <a:lnTo>
                  <a:pt x="4703207" y="0"/>
                </a:lnTo>
                <a:lnTo>
                  <a:pt x="4703207" y="4808111"/>
                </a:lnTo>
                <a:lnTo>
                  <a:pt x="0" y="480811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7219768" y="202370"/>
            <a:ext cx="6211478" cy="9258300"/>
          </a:xfrm>
          <a:custGeom>
            <a:avLst/>
            <a:gdLst/>
            <a:ahLst/>
            <a:cxnLst/>
            <a:rect l="l" t="t" r="r" b="b"/>
            <a:pathLst>
              <a:path w="8281970" h="12344400">
                <a:moveTo>
                  <a:pt x="0" y="0"/>
                </a:moveTo>
                <a:lnTo>
                  <a:pt x="8281970" y="0"/>
                </a:lnTo>
                <a:lnTo>
                  <a:pt x="8281970" y="12344400"/>
                </a:lnTo>
                <a:lnTo>
                  <a:pt x="0" y="123444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574647" y="1875489"/>
            <a:ext cx="6157709" cy="35424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4216"/>
              </a:lnSpc>
              <a:spcBef>
                <a:spcPct val="0"/>
              </a:spcBef>
            </a:pPr>
            <a:r>
              <a:rPr lang="en-US" sz="10154" b="1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Jouons encore !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ABD9B6D7-0434-4993-8647-ECF6D12D658F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17971" y="1181100"/>
            <a:ext cx="5236029" cy="3429000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C8C9BA12-39AF-4BE0-90D0-A4B67889B25B}"/>
              </a:ext>
            </a:extLst>
          </p:cNvPr>
          <p:cNvSpPr txBox="1"/>
          <p:nvPr/>
        </p:nvSpPr>
        <p:spPr>
          <a:xfrm>
            <a:off x="13496412" y="3548057"/>
            <a:ext cx="42169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0" i="0" dirty="0">
                <a:solidFill>
                  <a:srgbClr val="929292"/>
                </a:solidFill>
                <a:effectLst/>
                <a:latin typeface="Marianne" panose="02000000000000000000" pitchFamily="50" charset="0"/>
              </a:rPr>
              <a:t>Vue d’artiste du satellite SWOT © CNES/ill./DUCROS David, 2022</a:t>
            </a:r>
            <a:endParaRPr lang="fr-FR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2AD5B16C-108D-424F-9883-3AA0E39A6F08}"/>
              </a:ext>
            </a:extLst>
          </p:cNvPr>
          <p:cNvSpPr txBox="1"/>
          <p:nvPr/>
        </p:nvSpPr>
        <p:spPr>
          <a:xfrm>
            <a:off x="13496411" y="4610100"/>
            <a:ext cx="421694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0" i="0" dirty="0">
                <a:solidFill>
                  <a:srgbClr val="929292"/>
                </a:solidFill>
                <a:effectLst/>
                <a:latin typeface="Marianne" panose="02000000000000000000" pitchFamily="50" charset="0"/>
              </a:rPr>
              <a:t>SWOT est un satellite qui est dédié à l’observation de l’eau (entre autres l’océan)</a:t>
            </a:r>
            <a:endParaRPr lang="fr-FR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0800000">
            <a:off x="2514600" y="22860"/>
            <a:ext cx="13335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0800000">
            <a:off x="3730925" y="0"/>
            <a:ext cx="14557075" cy="10287000"/>
          </a:xfrm>
          <a:custGeom>
            <a:avLst/>
            <a:gdLst/>
            <a:ahLst/>
            <a:cxnLst/>
            <a:rect l="l" t="t" r="r" b="b"/>
            <a:pathLst>
              <a:path w="14557075" h="10287000">
                <a:moveTo>
                  <a:pt x="14557075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4557075" y="0"/>
                </a:lnTo>
                <a:lnTo>
                  <a:pt x="14557075" y="1028700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1656</TotalTime>
  <Words>573</Words>
  <Application>Microsoft Office PowerPoint</Application>
  <PresentationFormat>Personnalisé</PresentationFormat>
  <Paragraphs>76</Paragraphs>
  <Slides>36</Slides>
  <Notes>1</Notes>
  <HiddenSlides>0</HiddenSlides>
  <MMClips>2</MMClips>
  <ScaleCrop>false</ScaleCrop>
  <HeadingPairs>
    <vt:vector size="8" baseType="variant">
      <vt:variant>
        <vt:lpstr>Polices utilisées</vt:lpstr>
      </vt:variant>
      <vt:variant>
        <vt:i4>9</vt:i4>
      </vt:variant>
      <vt:variant>
        <vt:lpstr>Thème</vt:lpstr>
      </vt:variant>
      <vt:variant>
        <vt:i4>1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36</vt:i4>
      </vt:variant>
    </vt:vector>
  </HeadingPairs>
  <TitlesOfParts>
    <vt:vector size="47" baseType="lpstr">
      <vt:lpstr>Calibri</vt:lpstr>
      <vt:lpstr>Comic Sans</vt:lpstr>
      <vt:lpstr>Glacial Indifference Bold</vt:lpstr>
      <vt:lpstr>Sergio Trendy</vt:lpstr>
      <vt:lpstr>Arial</vt:lpstr>
      <vt:lpstr>Canva Sans</vt:lpstr>
      <vt:lpstr>Canva Sans Bold</vt:lpstr>
      <vt:lpstr>Comic Sans Bold</vt:lpstr>
      <vt:lpstr>Marianne</vt:lpstr>
      <vt:lpstr>Office Theme</vt:lpstr>
      <vt:lpstr>Acrobat Document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Atelier CM/Meudon</dc:title>
  <dc:creator>ABOU-JAOUDE Romy</dc:creator>
  <cp:lastModifiedBy>ABOU-JAOUDE Romy</cp:lastModifiedBy>
  <cp:revision>30</cp:revision>
  <dcterms:created xsi:type="dcterms:W3CDTF">2006-08-16T00:00:00Z</dcterms:created>
  <dcterms:modified xsi:type="dcterms:W3CDTF">2024-11-06T15:46:07Z</dcterms:modified>
  <dc:identifier>DAGQoVntggs</dc:identifier>
</cp:coreProperties>
</file>