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20" r:id="rId2"/>
    <p:sldId id="319" r:id="rId3"/>
    <p:sldId id="284" r:id="rId4"/>
    <p:sldId id="285" r:id="rId5"/>
    <p:sldId id="286" r:id="rId6"/>
    <p:sldId id="287" r:id="rId7"/>
    <p:sldId id="267" r:id="rId8"/>
    <p:sldId id="268" r:id="rId9"/>
    <p:sldId id="269" r:id="rId10"/>
    <p:sldId id="270" r:id="rId11"/>
    <p:sldId id="281" r:id="rId12"/>
    <p:sldId id="295" r:id="rId13"/>
    <p:sldId id="296" r:id="rId14"/>
    <p:sldId id="272" r:id="rId15"/>
    <p:sldId id="273" r:id="rId16"/>
    <p:sldId id="274" r:id="rId17"/>
    <p:sldId id="318" r:id="rId18"/>
    <p:sldId id="275" r:id="rId19"/>
    <p:sldId id="276" r:id="rId20"/>
    <p:sldId id="277" r:id="rId21"/>
    <p:sldId id="304" r:id="rId22"/>
    <p:sldId id="315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nva Sans" panose="020B0604020202020204" charset="0"/>
      <p:regular r:id="rId29"/>
    </p:embeddedFont>
    <p:embeddedFont>
      <p:font typeface="Canva Sans Bold" panose="020B0604020202020204" charset="0"/>
      <p:regular r:id="rId30"/>
    </p:embeddedFont>
    <p:embeddedFont>
      <p:font typeface="Comic Sans" panose="020B0604020202020204" charset="0"/>
      <p:regular r:id="rId31"/>
    </p:embeddedFont>
    <p:embeddedFont>
      <p:font typeface="Comic Sans Bold" panose="020B0604020202020204" charset="0"/>
      <p:regular r:id="rId32"/>
    </p:embeddedFont>
    <p:embeddedFont>
      <p:font typeface="Glacial Indifference Bold" panose="020B0604020202020204" charset="0"/>
      <p:regular r:id="rId33"/>
    </p:embeddedFont>
    <p:embeddedFont>
      <p:font typeface="Marianne" panose="02000000000000000000" pitchFamily="50" charset="0"/>
      <p:regular r:id="rId34"/>
      <p:bold r:id="rId35"/>
      <p:italic r:id="rId36"/>
      <p:boldItalic r:id="rId37"/>
    </p:embeddedFont>
    <p:embeddedFont>
      <p:font typeface="Sergio Trendy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94DE7-0C91-46E4-8510-5ECDA0AB5BE9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BA713-2F43-47E8-978E-5B179D7007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53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lisat.fr/plan-applications-satellitaires-2023-2027" TargetMode="External"/><Relationship Id="rId2" Type="http://schemas.openxmlformats.org/officeDocument/2006/relationships/hyperlink" Target="https://www.ecologie.gouv.fr/sites/default/files/publications/PAS%202023-2027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jpeg"/><Relationship Id="rId16" Type="http://schemas.openxmlformats.org/officeDocument/2006/relationships/image" Target="../media/image36.sv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48.jpeg"/><Relationship Id="rId5" Type="http://schemas.openxmlformats.org/officeDocument/2006/relationships/image" Target="../media/image44.png"/><Relationship Id="rId10" Type="http://schemas.openxmlformats.org/officeDocument/2006/relationships/image" Target="../media/image33.svg"/><Relationship Id="rId4" Type="http://schemas.openxmlformats.org/officeDocument/2006/relationships/image" Target="../media/image43.sv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3" Type="http://schemas.openxmlformats.org/officeDocument/2006/relationships/image" Target="../media/image63.sv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9.jpeg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s://www.mombrite.com/toilet-paper-roll-satellite-craft/" TargetMode="External"/><Relationship Id="rId4" Type="http://schemas.openxmlformats.org/officeDocument/2006/relationships/hyperlink" Target="https://blog.savoirsplus.fr/2019/06/07/telechargement-soleil-lune-et-terr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CE2D12C7-A42A-4DEC-918A-71AC866BDBF5}"/>
              </a:ext>
            </a:extLst>
          </p:cNvPr>
          <p:cNvSpPr txBox="1"/>
          <p:nvPr/>
        </p:nvSpPr>
        <p:spPr>
          <a:xfrm>
            <a:off x="1563930" y="2761134"/>
            <a:ext cx="13868400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Atelier pour l’école primaire « Des étoiles aux océans » :</a:t>
            </a:r>
            <a:endParaRPr lang="fr-F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 atelier a été réalisé dans le cadre du </a:t>
            </a:r>
            <a:r>
              <a:rPr lang="fr-FR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plan d’applications satellitaires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2023-2027 et répond aux objectifs de l’axe 5 « Un savoir partagé avec le grand public et les enseignants ».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Pour en savoir plus</a:t>
            </a:r>
            <a:endParaRPr lang="fr-F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F59FBAF-44B4-4567-A2CF-EE9C337D4FC0}"/>
              </a:ext>
            </a:extLst>
          </p:cNvPr>
          <p:cNvSpPr txBox="1"/>
          <p:nvPr/>
        </p:nvSpPr>
        <p:spPr>
          <a:xfrm>
            <a:off x="1563930" y="6818761"/>
            <a:ext cx="10591800" cy="2809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Production : Commissariat Général au Développement Durable (CGDD)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Romy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Abou-Jaoudé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ambassadrice des données satellitaires - service civique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Audrey Pellet, chargée de mission Applications satellitaires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Contributions : 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Corinne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Copin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animatrice du collectif Génération Mer (DGAMPA)</a:t>
            </a:r>
          </a:p>
          <a:p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Aurélie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Chamiot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Prieur, chargée de mission Océan (CGDD)</a:t>
            </a:r>
            <a:endParaRPr lang="fr-FR" dirty="0"/>
          </a:p>
        </p:txBody>
      </p:sp>
      <p:pic>
        <p:nvPicPr>
          <p:cNvPr id="2088" name="Image 1">
            <a:extLst>
              <a:ext uri="{FF2B5EF4-FFF2-40B4-BE49-F238E27FC236}">
                <a16:creationId xmlns:a16="http://schemas.microsoft.com/office/drawing/2014/main" id="{68676CF4-1F8D-4A59-9260-5628C2A3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30" y="4434366"/>
            <a:ext cx="11519171" cy="184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>
            <a:extLst>
              <a:ext uri="{FF2B5EF4-FFF2-40B4-BE49-F238E27FC236}">
                <a16:creationId xmlns:a16="http://schemas.microsoft.com/office/drawing/2014/main" id="{026C86B0-1D6C-4A90-B60F-1C5E2357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92" y="360372"/>
            <a:ext cx="2779470" cy="216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4">
            <a:extLst>
              <a:ext uri="{FF2B5EF4-FFF2-40B4-BE49-F238E27FC236}">
                <a16:creationId xmlns:a16="http://schemas.microsoft.com/office/drawing/2014/main" id="{6BC3AC86-5593-4ED0-9220-43CDEFD9F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8"/>
          <a:stretch>
            <a:fillRect/>
          </a:stretch>
        </p:blipFill>
        <p:spPr bwMode="auto">
          <a:xfrm>
            <a:off x="5257800" y="423303"/>
            <a:ext cx="1447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50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5103" y="0"/>
            <a:ext cx="12817599" cy="10077837"/>
          </a:xfrm>
          <a:custGeom>
            <a:avLst/>
            <a:gdLst/>
            <a:ahLst/>
            <a:cxnLst/>
            <a:rect l="l" t="t" r="r" b="b"/>
            <a:pathLst>
              <a:path w="12817599" h="10077837">
                <a:moveTo>
                  <a:pt x="0" y="0"/>
                </a:moveTo>
                <a:lnTo>
                  <a:pt x="12817599" y="0"/>
                </a:lnTo>
                <a:lnTo>
                  <a:pt x="12817599" y="10077837"/>
                </a:lnTo>
                <a:lnTo>
                  <a:pt x="0" y="10077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25020" y="1712277"/>
            <a:ext cx="3019780" cy="6604263"/>
          </a:xfrm>
          <a:custGeom>
            <a:avLst/>
            <a:gdLst/>
            <a:ahLst/>
            <a:cxnLst/>
            <a:rect l="l" t="t" r="r" b="b"/>
            <a:pathLst>
              <a:path w="3018964" h="8504643">
                <a:moveTo>
                  <a:pt x="0" y="0"/>
                </a:moveTo>
                <a:lnTo>
                  <a:pt x="3018964" y="0"/>
                </a:lnTo>
                <a:lnTo>
                  <a:pt x="3018964" y="8504644"/>
                </a:lnTo>
                <a:lnTo>
                  <a:pt x="0" y="850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34484" y="7601031"/>
            <a:ext cx="4820962" cy="71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1"/>
              </a:lnSpc>
              <a:spcBef>
                <a:spcPct val="0"/>
              </a:spcBef>
            </a:pPr>
            <a:r>
              <a:rPr lang="en-US" sz="4201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Date : </a:t>
            </a:r>
            <a:r>
              <a:rPr lang="en-US" sz="4201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Juillet</a:t>
            </a:r>
            <a:r>
              <a:rPr lang="en-US" sz="4201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2022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B90936-ADEF-4006-B66B-CADB751B1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516" y="74021"/>
            <a:ext cx="4550502" cy="15642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1600" y="74021"/>
            <a:ext cx="14859000" cy="9917395"/>
          </a:xfrm>
          <a:custGeom>
            <a:avLst/>
            <a:gdLst/>
            <a:ahLst/>
            <a:cxnLst/>
            <a:rect l="l" t="t" r="r" b="b"/>
            <a:pathLst>
              <a:path w="13340149" h="8871199">
                <a:moveTo>
                  <a:pt x="0" y="0"/>
                </a:moveTo>
                <a:lnTo>
                  <a:pt x="13340149" y="0"/>
                </a:lnTo>
                <a:lnTo>
                  <a:pt x="13340149" y="8871200"/>
                </a:lnTo>
                <a:lnTo>
                  <a:pt x="0" y="8871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8200" y="7607860"/>
            <a:ext cx="5106493" cy="623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8"/>
              </a:lnSpc>
              <a:spcBef>
                <a:spcPct val="0"/>
              </a:spcBef>
            </a:pPr>
            <a:r>
              <a:rPr lang="en-US" sz="365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Date : </a:t>
            </a:r>
            <a:r>
              <a:rPr lang="en-US" sz="365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Décembre</a:t>
            </a:r>
            <a:r>
              <a:rPr lang="en-US" sz="365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2022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7694" y="585220"/>
            <a:ext cx="5523688" cy="106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45"/>
              </a:lnSpc>
              <a:spcBef>
                <a:spcPct val="0"/>
              </a:spcBef>
            </a:pPr>
            <a:r>
              <a:rPr lang="en-US" sz="6247" b="1" dirty="0">
                <a:solidFill>
                  <a:srgbClr val="32F8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 </a:t>
            </a:r>
            <a:r>
              <a:rPr lang="en-US" sz="6247" b="1" dirty="0" err="1">
                <a:solidFill>
                  <a:srgbClr val="32F8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mois</a:t>
            </a:r>
            <a:r>
              <a:rPr lang="en-US" sz="6247" b="1" dirty="0">
                <a:solidFill>
                  <a:srgbClr val="32F8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après...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3852962" y="1097357"/>
            <a:ext cx="1828800" cy="6822037"/>
          </a:xfrm>
          <a:custGeom>
            <a:avLst/>
            <a:gdLst/>
            <a:ahLst/>
            <a:cxnLst/>
            <a:rect l="l" t="t" r="r" b="b"/>
            <a:pathLst>
              <a:path w="3018964" h="8504643">
                <a:moveTo>
                  <a:pt x="0" y="0"/>
                </a:moveTo>
                <a:lnTo>
                  <a:pt x="3018964" y="0"/>
                </a:lnTo>
                <a:lnTo>
                  <a:pt x="3018964" y="8504643"/>
                </a:lnTo>
                <a:lnTo>
                  <a:pt x="0" y="8504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B8E608-B463-465C-8822-949B638A1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516" y="74021"/>
            <a:ext cx="4550502" cy="15642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634895" y="3598715"/>
            <a:ext cx="17018210" cy="352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6"/>
              </a:lnSpc>
              <a:spcBef>
                <a:spcPct val="0"/>
              </a:spcBef>
            </a:pP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satellite </a:t>
            </a:r>
            <a:r>
              <a:rPr lang="en-US" sz="11500" b="1" dirty="0">
                <a:solidFill>
                  <a:srgbClr val="FFFF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SURVEILLE</a:t>
            </a:r>
            <a:r>
              <a:rPr lang="en-US" sz="8800" b="1" dirty="0">
                <a:solidFill>
                  <a:srgbClr val="FFFF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…</a:t>
            </a:r>
          </a:p>
          <a:p>
            <a:pPr algn="ctr">
              <a:lnSpc>
                <a:spcPts val="14216"/>
              </a:lnSpc>
              <a:spcBef>
                <a:spcPct val="0"/>
              </a:spcBef>
            </a:pP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les </a:t>
            </a:r>
            <a:r>
              <a:rPr lang="en-US" sz="10154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animaux</a:t>
            </a: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0154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marins</a:t>
            </a: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3380DF-E464-4BB6-828A-477B03F67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5"/>
            <a:ext cx="18288000" cy="1020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95401" y="-1383789"/>
            <a:ext cx="21368635" cy="12186259"/>
          </a:xfrm>
          <a:custGeom>
            <a:avLst/>
            <a:gdLst/>
            <a:ahLst/>
            <a:cxnLst/>
            <a:rect l="l" t="t" r="r" b="b"/>
            <a:pathLst>
              <a:path w="21664460" h="12186259">
                <a:moveTo>
                  <a:pt x="0" y="0"/>
                </a:moveTo>
                <a:lnTo>
                  <a:pt x="21664460" y="0"/>
                </a:lnTo>
                <a:lnTo>
                  <a:pt x="21664460" y="12186259"/>
                </a:lnTo>
                <a:lnTo>
                  <a:pt x="0" y="1218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4"/>
            </a:stretch>
          </a:blipFill>
        </p:spPr>
      </p:sp>
      <p:sp>
        <p:nvSpPr>
          <p:cNvPr id="3" name="Freeform 3"/>
          <p:cNvSpPr/>
          <p:nvPr/>
        </p:nvSpPr>
        <p:spPr>
          <a:xfrm rot="-1177265">
            <a:off x="4461201" y="310384"/>
            <a:ext cx="2282749" cy="2282749"/>
          </a:xfrm>
          <a:custGeom>
            <a:avLst/>
            <a:gdLst/>
            <a:ahLst/>
            <a:cxnLst/>
            <a:rect l="l" t="t" r="r" b="b"/>
            <a:pathLst>
              <a:path w="2282749" h="2282749">
                <a:moveTo>
                  <a:pt x="0" y="0"/>
                </a:moveTo>
                <a:lnTo>
                  <a:pt x="2282749" y="0"/>
                </a:lnTo>
                <a:lnTo>
                  <a:pt x="2282749" y="2282749"/>
                </a:lnTo>
                <a:lnTo>
                  <a:pt x="0" y="22827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80476" y="5398723"/>
            <a:ext cx="12613302" cy="5229313"/>
            <a:chOff x="0" y="0"/>
            <a:chExt cx="3322022" cy="13772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22022" cy="1377268"/>
            </a:xfrm>
            <a:custGeom>
              <a:avLst/>
              <a:gdLst/>
              <a:ahLst/>
              <a:cxnLst/>
              <a:rect l="l" t="t" r="r" b="b"/>
              <a:pathLst>
                <a:path w="3322022" h="1377268">
                  <a:moveTo>
                    <a:pt x="0" y="0"/>
                  </a:moveTo>
                  <a:lnTo>
                    <a:pt x="3322022" y="0"/>
                  </a:lnTo>
                  <a:lnTo>
                    <a:pt x="3322022" y="1377268"/>
                  </a:lnTo>
                  <a:lnTo>
                    <a:pt x="0" y="1377268"/>
                  </a:ln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322022" cy="1415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768559" y="1144208"/>
            <a:ext cx="178886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2ème étape</a:t>
            </a:r>
          </a:p>
        </p:txBody>
      </p:sp>
      <p:sp>
        <p:nvSpPr>
          <p:cNvPr id="8" name="Freeform 8"/>
          <p:cNvSpPr/>
          <p:nvPr/>
        </p:nvSpPr>
        <p:spPr>
          <a:xfrm>
            <a:off x="-846551" y="4994958"/>
            <a:ext cx="10922674" cy="1009282"/>
          </a:xfrm>
          <a:custGeom>
            <a:avLst/>
            <a:gdLst/>
            <a:ahLst/>
            <a:cxnLst/>
            <a:rect l="l" t="t" r="r" b="b"/>
            <a:pathLst>
              <a:path w="10922674" h="1009282">
                <a:moveTo>
                  <a:pt x="0" y="0"/>
                </a:moveTo>
                <a:lnTo>
                  <a:pt x="10922673" y="0"/>
                </a:lnTo>
                <a:lnTo>
                  <a:pt x="10922673" y="1009282"/>
                </a:lnTo>
                <a:lnTo>
                  <a:pt x="0" y="1009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20134" y="4585641"/>
            <a:ext cx="11172324" cy="1032350"/>
          </a:xfrm>
          <a:custGeom>
            <a:avLst/>
            <a:gdLst/>
            <a:ahLst/>
            <a:cxnLst/>
            <a:rect l="l" t="t" r="r" b="b"/>
            <a:pathLst>
              <a:path w="11172324" h="1032350">
                <a:moveTo>
                  <a:pt x="0" y="0"/>
                </a:moveTo>
                <a:lnTo>
                  <a:pt x="11172324" y="0"/>
                </a:lnTo>
                <a:lnTo>
                  <a:pt x="11172324" y="1032350"/>
                </a:lnTo>
                <a:lnTo>
                  <a:pt x="0" y="1032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92157" y="2823609"/>
            <a:ext cx="13481078" cy="7804427"/>
          </a:xfrm>
          <a:custGeom>
            <a:avLst/>
            <a:gdLst/>
            <a:ahLst/>
            <a:cxnLst/>
            <a:rect l="l" t="t" r="r" b="b"/>
            <a:pathLst>
              <a:path w="22173236" h="8182278">
                <a:moveTo>
                  <a:pt x="0" y="0"/>
                </a:moveTo>
                <a:lnTo>
                  <a:pt x="22173236" y="0"/>
                </a:lnTo>
                <a:lnTo>
                  <a:pt x="22173236" y="8182278"/>
                </a:lnTo>
                <a:lnTo>
                  <a:pt x="0" y="8182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" r="-64477" b="-484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257364" y="4817421"/>
            <a:ext cx="1441446" cy="2373639"/>
          </a:xfrm>
          <a:custGeom>
            <a:avLst/>
            <a:gdLst/>
            <a:ahLst/>
            <a:cxnLst/>
            <a:rect l="l" t="t" r="r" b="b"/>
            <a:pathLst>
              <a:path w="1441446" h="2373639">
                <a:moveTo>
                  <a:pt x="0" y="0"/>
                </a:moveTo>
                <a:lnTo>
                  <a:pt x="1441446" y="0"/>
                </a:lnTo>
                <a:lnTo>
                  <a:pt x="1441446" y="2373639"/>
                </a:lnTo>
                <a:lnTo>
                  <a:pt x="0" y="23736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718585" flipH="1">
            <a:off x="7957532" y="1313631"/>
            <a:ext cx="4389317" cy="4987860"/>
          </a:xfrm>
          <a:custGeom>
            <a:avLst/>
            <a:gdLst/>
            <a:ahLst/>
            <a:cxnLst/>
            <a:rect l="l" t="t" r="r" b="b"/>
            <a:pathLst>
              <a:path w="4389317" h="4987860">
                <a:moveTo>
                  <a:pt x="4389316" y="0"/>
                </a:moveTo>
                <a:lnTo>
                  <a:pt x="0" y="0"/>
                </a:lnTo>
                <a:lnTo>
                  <a:pt x="0" y="4987860"/>
                </a:lnTo>
                <a:lnTo>
                  <a:pt x="4389316" y="4987860"/>
                </a:lnTo>
                <a:lnTo>
                  <a:pt x="438931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830929">
            <a:off x="4369248" y="2989064"/>
            <a:ext cx="1969021" cy="2237524"/>
          </a:xfrm>
          <a:custGeom>
            <a:avLst/>
            <a:gdLst/>
            <a:ahLst/>
            <a:cxnLst/>
            <a:rect l="l" t="t" r="r" b="b"/>
            <a:pathLst>
              <a:path w="1969021" h="2237524">
                <a:moveTo>
                  <a:pt x="0" y="0"/>
                </a:moveTo>
                <a:lnTo>
                  <a:pt x="1969021" y="0"/>
                </a:lnTo>
                <a:lnTo>
                  <a:pt x="1969021" y="2237524"/>
                </a:lnTo>
                <a:lnTo>
                  <a:pt x="0" y="22375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900329" y="6004240"/>
            <a:ext cx="2464994" cy="1821015"/>
          </a:xfrm>
          <a:custGeom>
            <a:avLst/>
            <a:gdLst/>
            <a:ahLst/>
            <a:cxnLst/>
            <a:rect l="l" t="t" r="r" b="b"/>
            <a:pathLst>
              <a:path w="2464994" h="1821015">
                <a:moveTo>
                  <a:pt x="0" y="0"/>
                </a:moveTo>
                <a:lnTo>
                  <a:pt x="2464994" y="0"/>
                </a:lnTo>
                <a:lnTo>
                  <a:pt x="2464994" y="1821015"/>
                </a:lnTo>
                <a:lnTo>
                  <a:pt x="0" y="18210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 flipH="1">
            <a:off x="1993015" y="-1186091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2247460" y="0"/>
                </a:moveTo>
                <a:lnTo>
                  <a:pt x="0" y="0"/>
                </a:lnTo>
                <a:lnTo>
                  <a:pt x="0" y="3386583"/>
                </a:lnTo>
                <a:lnTo>
                  <a:pt x="2247460" y="3386583"/>
                </a:lnTo>
                <a:lnTo>
                  <a:pt x="2247460" y="0"/>
                </a:lnTo>
                <a:close/>
              </a:path>
            </a:pathLst>
          </a:custGeom>
          <a:blipFill>
            <a:blip r:embed="rId15">
              <a:alphaModFix amt="64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71367" y="6697866"/>
            <a:ext cx="2945378" cy="72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tortue Rosa suivie </a:t>
            </a:r>
            <a:r>
              <a:rPr lang="en-US" sz="2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par un </a:t>
            </a:r>
            <a:r>
              <a:rPr lang="en-US" sz="20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petit appareil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32696" y="1676875"/>
            <a:ext cx="3596764" cy="86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Signal renvoyé par le satellite et capté au sol </a:t>
            </a:r>
          </a:p>
        </p:txBody>
      </p:sp>
      <p:sp>
        <p:nvSpPr>
          <p:cNvPr id="18" name="Freeform 18"/>
          <p:cNvSpPr/>
          <p:nvPr/>
        </p:nvSpPr>
        <p:spPr>
          <a:xfrm rot="-5400000" flipH="1">
            <a:off x="7161719" y="-828960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2247459" y="0"/>
                </a:moveTo>
                <a:lnTo>
                  <a:pt x="0" y="0"/>
                </a:lnTo>
                <a:lnTo>
                  <a:pt x="0" y="3386583"/>
                </a:lnTo>
                <a:lnTo>
                  <a:pt x="2247459" y="3386583"/>
                </a:lnTo>
                <a:lnTo>
                  <a:pt x="2247459" y="0"/>
                </a:lnTo>
                <a:close/>
              </a:path>
            </a:pathLst>
          </a:custGeom>
          <a:blipFill>
            <a:blip r:embed="rId15">
              <a:alphaModFix amt="53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9864131" y="-522959"/>
            <a:ext cx="10209104" cy="2511020"/>
            <a:chOff x="0" y="0"/>
            <a:chExt cx="13612139" cy="3348027"/>
          </a:xfrm>
        </p:grpSpPr>
        <p:sp>
          <p:nvSpPr>
            <p:cNvPr id="20" name="Freeform 20"/>
            <p:cNvSpPr/>
            <p:nvPr/>
          </p:nvSpPr>
          <p:spPr>
            <a:xfrm rot="-5400000" flipV="1">
              <a:off x="759416" y="-759416"/>
              <a:ext cx="2996613" cy="4515444"/>
            </a:xfrm>
            <a:custGeom>
              <a:avLst/>
              <a:gdLst/>
              <a:ahLst/>
              <a:cxnLst/>
              <a:rect l="l" t="t" r="r" b="b"/>
              <a:pathLst>
                <a:path w="2996613" h="4515444">
                  <a:moveTo>
                    <a:pt x="0" y="4515445"/>
                  </a:moveTo>
                  <a:lnTo>
                    <a:pt x="2996613" y="4515445"/>
                  </a:lnTo>
                  <a:lnTo>
                    <a:pt x="2996613" y="0"/>
                  </a:lnTo>
                  <a:lnTo>
                    <a:pt x="0" y="0"/>
                  </a:lnTo>
                  <a:lnTo>
                    <a:pt x="0" y="4515445"/>
                  </a:lnTo>
                  <a:close/>
                </a:path>
              </a:pathLst>
            </a:custGeom>
            <a:blipFill>
              <a:blip r:embed="rId15">
                <a:alphaModFix amt="36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1" name="Freeform 21"/>
            <p:cNvSpPr/>
            <p:nvPr/>
          </p:nvSpPr>
          <p:spPr>
            <a:xfrm rot="-5400000" flipH="1">
              <a:off x="5885337" y="-759416"/>
              <a:ext cx="2996613" cy="4515444"/>
            </a:xfrm>
            <a:custGeom>
              <a:avLst/>
              <a:gdLst/>
              <a:ahLst/>
              <a:cxnLst/>
              <a:rect l="l" t="t" r="r" b="b"/>
              <a:pathLst>
                <a:path w="2996613" h="4515444">
                  <a:moveTo>
                    <a:pt x="2996613" y="0"/>
                  </a:moveTo>
                  <a:lnTo>
                    <a:pt x="0" y="0"/>
                  </a:lnTo>
                  <a:lnTo>
                    <a:pt x="0" y="4515445"/>
                  </a:lnTo>
                  <a:lnTo>
                    <a:pt x="2996613" y="4515445"/>
                  </a:lnTo>
                  <a:lnTo>
                    <a:pt x="2996613" y="0"/>
                  </a:lnTo>
                  <a:close/>
                </a:path>
              </a:pathLst>
            </a:custGeom>
            <a:blipFill>
              <a:blip r:embed="rId15">
                <a:alphaModFix amt="56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5400000" flipH="1">
              <a:off x="9856111" y="-408001"/>
              <a:ext cx="2996613" cy="4515444"/>
            </a:xfrm>
            <a:custGeom>
              <a:avLst/>
              <a:gdLst/>
              <a:ahLst/>
              <a:cxnLst/>
              <a:rect l="l" t="t" r="r" b="b"/>
              <a:pathLst>
                <a:path w="2996613" h="4515444">
                  <a:moveTo>
                    <a:pt x="2996612" y="0"/>
                  </a:moveTo>
                  <a:lnTo>
                    <a:pt x="0" y="0"/>
                  </a:lnTo>
                  <a:lnTo>
                    <a:pt x="0" y="4515444"/>
                  </a:lnTo>
                  <a:lnTo>
                    <a:pt x="2996612" y="4515444"/>
                  </a:lnTo>
                  <a:lnTo>
                    <a:pt x="2996612" y="0"/>
                  </a:lnTo>
                  <a:close/>
                </a:path>
              </a:pathLst>
            </a:custGeom>
            <a:blipFill>
              <a:blip r:embed="rId15">
                <a:alphaModFix amt="67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-5400000" flipH="1">
            <a:off x="-1788321" y="-962310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2247459" y="0"/>
                </a:moveTo>
                <a:lnTo>
                  <a:pt x="0" y="0"/>
                </a:lnTo>
                <a:lnTo>
                  <a:pt x="0" y="3386583"/>
                </a:lnTo>
                <a:lnTo>
                  <a:pt x="2247459" y="3386583"/>
                </a:lnTo>
                <a:lnTo>
                  <a:pt x="2247459" y="0"/>
                </a:lnTo>
                <a:close/>
              </a:path>
            </a:pathLst>
          </a:custGeom>
          <a:blipFill>
            <a:blip r:embed="rId15">
              <a:alphaModFix amt="49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744730" y="6513394"/>
            <a:ext cx="4798949" cy="2422469"/>
          </a:xfrm>
          <a:custGeom>
            <a:avLst/>
            <a:gdLst/>
            <a:ahLst/>
            <a:cxnLst/>
            <a:rect l="l" t="t" r="r" b="b"/>
            <a:pathLst>
              <a:path w="4798949" h="2422469">
                <a:moveTo>
                  <a:pt x="0" y="0"/>
                </a:moveTo>
                <a:lnTo>
                  <a:pt x="4798949" y="0"/>
                </a:lnTo>
                <a:lnTo>
                  <a:pt x="4798949" y="2422468"/>
                </a:lnTo>
                <a:lnTo>
                  <a:pt x="0" y="242246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9668" b="-22075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691474" y="6290822"/>
            <a:ext cx="753060" cy="445144"/>
          </a:xfrm>
          <a:custGeom>
            <a:avLst/>
            <a:gdLst/>
            <a:ahLst/>
            <a:cxnLst/>
            <a:rect l="l" t="t" r="r" b="b"/>
            <a:pathLst>
              <a:path w="753060" h="445144">
                <a:moveTo>
                  <a:pt x="0" y="0"/>
                </a:moveTo>
                <a:lnTo>
                  <a:pt x="753061" y="0"/>
                </a:lnTo>
                <a:lnTo>
                  <a:pt x="753061" y="445144"/>
                </a:lnTo>
                <a:lnTo>
                  <a:pt x="0" y="4451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b="-23243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0900329" y="7976963"/>
            <a:ext cx="2357035" cy="109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Centre de calcul/traitement des données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897527" y="351505"/>
            <a:ext cx="2493356" cy="72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EFEFEF"/>
                </a:solidFill>
                <a:latin typeface="Canva Sans"/>
                <a:ea typeface="Canva Sans"/>
                <a:cs typeface="Canva Sans"/>
                <a:sym typeface="Canva Sans"/>
              </a:rPr>
              <a:t>Satellite dans l’espace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111605" y="7289248"/>
            <a:ext cx="2111185" cy="72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Station de réception au sol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021173" y="2872030"/>
            <a:ext cx="178886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1ère étape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21248" y="3308938"/>
            <a:ext cx="35163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signal </a:t>
            </a:r>
            <a:r>
              <a:rPr lang="en-US" sz="2099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envoyé par l’appareil </a:t>
            </a:r>
            <a:r>
              <a:rPr lang="en-US" sz="2099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et </a:t>
            </a:r>
            <a:r>
              <a:rPr lang="en-US" sz="2099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reçu </a:t>
            </a:r>
            <a:r>
              <a:rPr lang="en-US" sz="2099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par le </a:t>
            </a:r>
            <a:r>
              <a:rPr lang="en-US" sz="2099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satellite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66842" y="6523581"/>
            <a:ext cx="1414492" cy="12155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5319" y="1847243"/>
            <a:ext cx="15023191" cy="8337871"/>
          </a:xfrm>
          <a:custGeom>
            <a:avLst/>
            <a:gdLst/>
            <a:ahLst/>
            <a:cxnLst/>
            <a:rect l="l" t="t" r="r" b="b"/>
            <a:pathLst>
              <a:path w="15023191" h="8337871">
                <a:moveTo>
                  <a:pt x="0" y="0"/>
                </a:moveTo>
                <a:lnTo>
                  <a:pt x="15023191" y="0"/>
                </a:lnTo>
                <a:lnTo>
                  <a:pt x="15023191" y="8337871"/>
                </a:lnTo>
                <a:lnTo>
                  <a:pt x="0" y="8337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81476" y="6596730"/>
            <a:ext cx="1052234" cy="1317790"/>
            <a:chOff x="0" y="0"/>
            <a:chExt cx="1402978" cy="1757054"/>
          </a:xfrm>
        </p:grpSpPr>
        <p:sp>
          <p:nvSpPr>
            <p:cNvPr id="4" name="Freeform 4"/>
            <p:cNvSpPr/>
            <p:nvPr/>
          </p:nvSpPr>
          <p:spPr>
            <a:xfrm rot="945794" flipH="1">
              <a:off x="74029" y="881384"/>
              <a:ext cx="1254921" cy="718727"/>
            </a:xfrm>
            <a:custGeom>
              <a:avLst/>
              <a:gdLst/>
              <a:ahLst/>
              <a:cxnLst/>
              <a:rect l="l" t="t" r="r" b="b"/>
              <a:pathLst>
                <a:path w="1254921" h="718727">
                  <a:moveTo>
                    <a:pt x="1254921" y="0"/>
                  </a:moveTo>
                  <a:lnTo>
                    <a:pt x="0" y="0"/>
                  </a:lnTo>
                  <a:lnTo>
                    <a:pt x="0" y="718727"/>
                  </a:lnTo>
                  <a:lnTo>
                    <a:pt x="1254921" y="718727"/>
                  </a:lnTo>
                  <a:lnTo>
                    <a:pt x="125492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607129">
              <a:off x="398544" y="56128"/>
              <a:ext cx="719574" cy="910780"/>
            </a:xfrm>
            <a:custGeom>
              <a:avLst/>
              <a:gdLst/>
              <a:ahLst/>
              <a:cxnLst/>
              <a:rect l="l" t="t" r="r" b="b"/>
              <a:pathLst>
                <a:path w="719574" h="910780">
                  <a:moveTo>
                    <a:pt x="0" y="0"/>
                  </a:moveTo>
                  <a:lnTo>
                    <a:pt x="719574" y="0"/>
                  </a:lnTo>
                  <a:lnTo>
                    <a:pt x="719574" y="910779"/>
                  </a:lnTo>
                  <a:lnTo>
                    <a:pt x="0" y="91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4217729">
            <a:off x="4764237" y="2918921"/>
            <a:ext cx="3576894" cy="1631958"/>
          </a:xfrm>
          <a:custGeom>
            <a:avLst/>
            <a:gdLst/>
            <a:ahLst/>
            <a:cxnLst/>
            <a:rect l="l" t="t" r="r" b="b"/>
            <a:pathLst>
              <a:path w="3576894" h="1631958">
                <a:moveTo>
                  <a:pt x="0" y="0"/>
                </a:moveTo>
                <a:lnTo>
                  <a:pt x="3576894" y="0"/>
                </a:lnTo>
                <a:lnTo>
                  <a:pt x="3576894" y="1631958"/>
                </a:lnTo>
                <a:lnTo>
                  <a:pt x="0" y="16319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11017" y="187668"/>
            <a:ext cx="12865966" cy="165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2"/>
              </a:lnSpc>
              <a:spcBef>
                <a:spcPct val="0"/>
              </a:spcBef>
            </a:pPr>
            <a:r>
              <a:rPr lang="en-US" sz="47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Par exemple, nous avons pu </a:t>
            </a:r>
            <a:r>
              <a:rPr lang="en-US" sz="4787" b="1">
                <a:solidFill>
                  <a:srgbClr val="ED1C2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suivre </a:t>
            </a:r>
            <a:r>
              <a:rPr lang="en-US" sz="47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 </a:t>
            </a:r>
            <a:r>
              <a:rPr lang="en-US" sz="4787" b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trajectoire </a:t>
            </a:r>
            <a:r>
              <a:rPr lang="en-US" sz="47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 la </a:t>
            </a:r>
            <a:r>
              <a:rPr lang="en-US" sz="4787" b="1">
                <a:solidFill>
                  <a:srgbClr val="70C57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tortue </a:t>
            </a:r>
            <a:r>
              <a:rPr lang="en-US" sz="4787">
                <a:solidFill>
                  <a:srgbClr val="70C573"/>
                </a:solidFill>
                <a:latin typeface="Canva Sans"/>
                <a:ea typeface="Canva Sans"/>
                <a:cs typeface="Canva Sans"/>
                <a:sym typeface="Canva Sans"/>
              </a:rPr>
              <a:t>Rosa </a:t>
            </a:r>
            <a:r>
              <a:rPr lang="en-US" sz="47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2521" y="1851265"/>
            <a:ext cx="2772827" cy="354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Ecran de visualisation</a:t>
            </a:r>
          </a:p>
        </p:txBody>
      </p:sp>
      <p:sp>
        <p:nvSpPr>
          <p:cNvPr id="10" name="Freeform 10"/>
          <p:cNvSpPr/>
          <p:nvPr/>
        </p:nvSpPr>
        <p:spPr>
          <a:xfrm flipH="1" flipV="1">
            <a:off x="1181192" y="2262758"/>
            <a:ext cx="1295485" cy="1472143"/>
          </a:xfrm>
          <a:custGeom>
            <a:avLst/>
            <a:gdLst/>
            <a:ahLst/>
            <a:cxnLst/>
            <a:rect l="l" t="t" r="r" b="b"/>
            <a:pathLst>
              <a:path w="1295485" h="1472143">
                <a:moveTo>
                  <a:pt x="1295485" y="1472142"/>
                </a:moveTo>
                <a:lnTo>
                  <a:pt x="0" y="1472142"/>
                </a:lnTo>
                <a:lnTo>
                  <a:pt x="0" y="0"/>
                </a:lnTo>
                <a:lnTo>
                  <a:pt x="1295485" y="0"/>
                </a:lnTo>
                <a:lnTo>
                  <a:pt x="1295485" y="147214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D174917-B342-4968-A646-6EB1B98E6B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8191500"/>
            <a:ext cx="2962275" cy="152458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155" y="359383"/>
            <a:ext cx="2262614" cy="21471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8400" y="7284063"/>
            <a:ext cx="3668357" cy="2531167"/>
          </a:xfrm>
          <a:custGeom>
            <a:avLst/>
            <a:gdLst/>
            <a:ahLst/>
            <a:cxnLst/>
            <a:rect l="l" t="t" r="r" b="b"/>
            <a:pathLst>
              <a:path w="3668357" h="2531167">
                <a:moveTo>
                  <a:pt x="0" y="0"/>
                </a:moveTo>
                <a:lnTo>
                  <a:pt x="3668358" y="0"/>
                </a:lnTo>
                <a:lnTo>
                  <a:pt x="3668358" y="2531167"/>
                </a:lnTo>
                <a:lnTo>
                  <a:pt x="0" y="253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82132" y="3917309"/>
            <a:ext cx="5602251" cy="2396609"/>
          </a:xfrm>
          <a:custGeom>
            <a:avLst/>
            <a:gdLst/>
            <a:ahLst/>
            <a:cxnLst/>
            <a:rect l="l" t="t" r="r" b="b"/>
            <a:pathLst>
              <a:path w="5602251" h="2396609">
                <a:moveTo>
                  <a:pt x="0" y="0"/>
                </a:moveTo>
                <a:lnTo>
                  <a:pt x="5602251" y="0"/>
                </a:lnTo>
                <a:lnTo>
                  <a:pt x="5602251" y="2396609"/>
                </a:lnTo>
                <a:lnTo>
                  <a:pt x="0" y="239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6661" y="1444229"/>
            <a:ext cx="6798859" cy="3671384"/>
          </a:xfrm>
          <a:custGeom>
            <a:avLst/>
            <a:gdLst/>
            <a:ahLst/>
            <a:cxnLst/>
            <a:rect l="l" t="t" r="r" b="b"/>
            <a:pathLst>
              <a:path w="6798859" h="3671384">
                <a:moveTo>
                  <a:pt x="0" y="0"/>
                </a:moveTo>
                <a:lnTo>
                  <a:pt x="6798859" y="0"/>
                </a:lnTo>
                <a:lnTo>
                  <a:pt x="6798859" y="3671384"/>
                </a:lnTo>
                <a:lnTo>
                  <a:pt x="0" y="367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4210">
            <a:off x="11009436" y="64149"/>
            <a:ext cx="2732169" cy="2220508"/>
          </a:xfrm>
          <a:custGeom>
            <a:avLst/>
            <a:gdLst/>
            <a:ahLst/>
            <a:cxnLst/>
            <a:rect l="l" t="t" r="r" b="b"/>
            <a:pathLst>
              <a:path w="2732169" h="2220508">
                <a:moveTo>
                  <a:pt x="0" y="0"/>
                </a:moveTo>
                <a:lnTo>
                  <a:pt x="2732169" y="0"/>
                </a:lnTo>
                <a:lnTo>
                  <a:pt x="2732169" y="2220508"/>
                </a:lnTo>
                <a:lnTo>
                  <a:pt x="0" y="22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67600" y="7511175"/>
            <a:ext cx="5856489" cy="1896960"/>
          </a:xfrm>
          <a:custGeom>
            <a:avLst/>
            <a:gdLst/>
            <a:ahLst/>
            <a:cxnLst/>
            <a:rect l="l" t="t" r="r" b="b"/>
            <a:pathLst>
              <a:path w="5856489" h="1896960">
                <a:moveTo>
                  <a:pt x="0" y="0"/>
                </a:moveTo>
                <a:lnTo>
                  <a:pt x="5856488" y="0"/>
                </a:lnTo>
                <a:lnTo>
                  <a:pt x="5856488" y="1896960"/>
                </a:lnTo>
                <a:lnTo>
                  <a:pt x="0" y="1896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7200" y="7146847"/>
            <a:ext cx="3600839" cy="2805601"/>
          </a:xfrm>
          <a:custGeom>
            <a:avLst/>
            <a:gdLst/>
            <a:ahLst/>
            <a:cxnLst/>
            <a:rect l="l" t="t" r="r" b="b"/>
            <a:pathLst>
              <a:path w="3600839" h="2805601">
                <a:moveTo>
                  <a:pt x="0" y="0"/>
                </a:moveTo>
                <a:lnTo>
                  <a:pt x="3600839" y="0"/>
                </a:lnTo>
                <a:lnTo>
                  <a:pt x="3600839" y="2805601"/>
                </a:lnTo>
                <a:lnTo>
                  <a:pt x="0" y="2805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89455F-9E6F-45AF-A1DD-5D18BA2559DE}"/>
              </a:ext>
            </a:extLst>
          </p:cNvPr>
          <p:cNvSpPr txBox="1"/>
          <p:nvPr/>
        </p:nvSpPr>
        <p:spPr>
          <a:xfrm>
            <a:off x="4505519" y="7797935"/>
            <a:ext cx="2514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1" i="0" dirty="0">
                <a:effectLst/>
                <a:latin typeface="Marianne" panose="02000000000000000000" pitchFamily="50" charset="0"/>
              </a:rPr>
              <a:t>Commissariat général au développement durable (CGDD)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634895" y="3598715"/>
            <a:ext cx="17018210" cy="1701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6"/>
              </a:lnSpc>
              <a:spcBef>
                <a:spcPct val="0"/>
              </a:spcBef>
            </a:pP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DIAPO ANNEXES</a:t>
            </a:r>
          </a:p>
        </p:txBody>
      </p:sp>
    </p:spTree>
    <p:extLst>
      <p:ext uri="{BB962C8B-B14F-4D97-AF65-F5344CB8AC3E}">
        <p14:creationId xmlns:p14="http://schemas.microsoft.com/office/powerpoint/2010/main" val="3745756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4" r="-1724"/>
            </a:stretch>
          </a:blipFill>
        </p:spPr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E8DC0E-D05E-4E64-868E-49D05A17A632}"/>
              </a:ext>
            </a:extLst>
          </p:cNvPr>
          <p:cNvSpPr txBox="1"/>
          <p:nvPr/>
        </p:nvSpPr>
        <p:spPr>
          <a:xfrm>
            <a:off x="3810000" y="3467100"/>
            <a:ext cx="2515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https://satmap.space/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536" r="-9536"/>
            </a:stretch>
          </a:blipFill>
        </p:spPr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F78C3EF-5312-4463-A5BB-A0AD5E70EAB4}"/>
              </a:ext>
            </a:extLst>
          </p:cNvPr>
          <p:cNvSpPr txBox="1"/>
          <p:nvPr/>
        </p:nvSpPr>
        <p:spPr>
          <a:xfrm>
            <a:off x="3810000" y="3467100"/>
            <a:ext cx="2515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https://satmap.space/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8648700"/>
            <a:ext cx="2277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https://satmap.space/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54295C3-AB45-49AC-A4C7-D74C7BF7CC7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46045DC9-DB83-4B82-8A1B-C32C76BE8A4B}"/>
              </a:ext>
            </a:extLst>
          </p:cNvPr>
          <p:cNvSpPr txBox="1"/>
          <p:nvPr/>
        </p:nvSpPr>
        <p:spPr>
          <a:xfrm>
            <a:off x="1518785" y="2321062"/>
            <a:ext cx="15250430" cy="4122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 dirty="0" err="1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Partie</a:t>
            </a:r>
            <a:r>
              <a:rPr lang="en-US" sz="7999" dirty="0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 2 </a:t>
            </a: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de </a:t>
            </a:r>
            <a:r>
              <a:rPr lang="en-US" sz="7999" dirty="0" err="1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l’atelier</a:t>
            </a: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 CP-CE1</a:t>
            </a:r>
          </a:p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“des étoiles aux oceans”</a:t>
            </a:r>
          </a:p>
        </p:txBody>
      </p:sp>
    </p:spTree>
    <p:extLst>
      <p:ext uri="{BB962C8B-B14F-4D97-AF65-F5344CB8AC3E}">
        <p14:creationId xmlns:p14="http://schemas.microsoft.com/office/powerpoint/2010/main" val="1311556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79" r="-10679"/>
            </a:stretch>
          </a:blipFill>
        </p:spPr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79F0682-6F7F-4337-85F7-7A5B28321D06}"/>
              </a:ext>
            </a:extLst>
          </p:cNvPr>
          <p:cNvSpPr txBox="1"/>
          <p:nvPr/>
        </p:nvSpPr>
        <p:spPr>
          <a:xfrm>
            <a:off x="3810000" y="3467100"/>
            <a:ext cx="2515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https://satmap.space/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8648700"/>
            <a:ext cx="2277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https://satmap.space/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27587" y="7899815"/>
            <a:ext cx="11318551" cy="2387185"/>
          </a:xfrm>
          <a:custGeom>
            <a:avLst/>
            <a:gdLst/>
            <a:ahLst/>
            <a:cxnLst/>
            <a:rect l="l" t="t" r="r" b="b"/>
            <a:pathLst>
              <a:path w="11318551" h="2387185">
                <a:moveTo>
                  <a:pt x="0" y="0"/>
                </a:moveTo>
                <a:lnTo>
                  <a:pt x="11318551" y="0"/>
                </a:lnTo>
                <a:lnTo>
                  <a:pt x="11318551" y="2387185"/>
                </a:lnTo>
                <a:lnTo>
                  <a:pt x="0" y="238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5337" y="6581052"/>
            <a:ext cx="1777835" cy="2032867"/>
          </a:xfrm>
          <a:custGeom>
            <a:avLst/>
            <a:gdLst/>
            <a:ahLst/>
            <a:cxnLst/>
            <a:rect l="l" t="t" r="r" b="b"/>
            <a:pathLst>
              <a:path w="1777835" h="2032867">
                <a:moveTo>
                  <a:pt x="0" y="0"/>
                </a:moveTo>
                <a:lnTo>
                  <a:pt x="1777835" y="0"/>
                </a:lnTo>
                <a:lnTo>
                  <a:pt x="1777835" y="2032867"/>
                </a:lnTo>
                <a:lnTo>
                  <a:pt x="0" y="2032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86012" y="6531555"/>
            <a:ext cx="2479806" cy="2208061"/>
          </a:xfrm>
          <a:custGeom>
            <a:avLst/>
            <a:gdLst/>
            <a:ahLst/>
            <a:cxnLst/>
            <a:rect l="l" t="t" r="r" b="b"/>
            <a:pathLst>
              <a:path w="2479806" h="2208061">
                <a:moveTo>
                  <a:pt x="0" y="0"/>
                </a:moveTo>
                <a:lnTo>
                  <a:pt x="2479806" y="0"/>
                </a:lnTo>
                <a:lnTo>
                  <a:pt x="2479806" y="2208061"/>
                </a:lnTo>
                <a:lnTo>
                  <a:pt x="0" y="22080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71083" y="5084606"/>
            <a:ext cx="2345149" cy="4008801"/>
          </a:xfrm>
          <a:custGeom>
            <a:avLst/>
            <a:gdLst/>
            <a:ahLst/>
            <a:cxnLst/>
            <a:rect l="l" t="t" r="r" b="b"/>
            <a:pathLst>
              <a:path w="2345149" h="4008801">
                <a:moveTo>
                  <a:pt x="0" y="0"/>
                </a:moveTo>
                <a:lnTo>
                  <a:pt x="2345148" y="0"/>
                </a:lnTo>
                <a:lnTo>
                  <a:pt x="2345148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88226" y="163569"/>
            <a:ext cx="1637505" cy="1400476"/>
          </a:xfrm>
          <a:custGeom>
            <a:avLst/>
            <a:gdLst/>
            <a:ahLst/>
            <a:cxnLst/>
            <a:rect l="l" t="t" r="r" b="b"/>
            <a:pathLst>
              <a:path w="1637505" h="1400476">
                <a:moveTo>
                  <a:pt x="0" y="0"/>
                </a:moveTo>
                <a:lnTo>
                  <a:pt x="1637505" y="0"/>
                </a:lnTo>
                <a:lnTo>
                  <a:pt x="1637505" y="1400476"/>
                </a:lnTo>
                <a:lnTo>
                  <a:pt x="0" y="1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76632" flipV="1">
            <a:off x="7905084" y="2514281"/>
            <a:ext cx="1432212" cy="1361903"/>
          </a:xfrm>
          <a:custGeom>
            <a:avLst/>
            <a:gdLst/>
            <a:ahLst/>
            <a:cxnLst/>
            <a:rect l="l" t="t" r="r" b="b"/>
            <a:pathLst>
              <a:path w="1432212" h="1361903">
                <a:moveTo>
                  <a:pt x="0" y="1361904"/>
                </a:moveTo>
                <a:lnTo>
                  <a:pt x="1432212" y="1361904"/>
                </a:lnTo>
                <a:lnTo>
                  <a:pt x="1432212" y="0"/>
                </a:lnTo>
                <a:lnTo>
                  <a:pt x="0" y="0"/>
                </a:lnTo>
                <a:lnTo>
                  <a:pt x="0" y="136190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56520" y="5287854"/>
            <a:ext cx="1015468" cy="533583"/>
          </a:xfrm>
          <a:custGeom>
            <a:avLst/>
            <a:gdLst/>
            <a:ahLst/>
            <a:cxnLst/>
            <a:rect l="l" t="t" r="r" b="b"/>
            <a:pathLst>
              <a:path w="1015468" h="533583">
                <a:moveTo>
                  <a:pt x="0" y="0"/>
                </a:moveTo>
                <a:lnTo>
                  <a:pt x="1015469" y="0"/>
                </a:lnTo>
                <a:lnTo>
                  <a:pt x="1015469" y="533582"/>
                </a:lnTo>
                <a:lnTo>
                  <a:pt x="0" y="5335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93949" y="1307936"/>
            <a:ext cx="6508865" cy="8229600"/>
          </a:xfrm>
          <a:custGeom>
            <a:avLst/>
            <a:gdLst/>
            <a:ahLst/>
            <a:cxnLst/>
            <a:rect l="l" t="t" r="r" b="b"/>
            <a:pathLst>
              <a:path w="6508865" h="8229600">
                <a:moveTo>
                  <a:pt x="0" y="0"/>
                </a:moveTo>
                <a:lnTo>
                  <a:pt x="6508866" y="0"/>
                </a:lnTo>
                <a:lnTo>
                  <a:pt x="65088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3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126941" y="4068654"/>
            <a:ext cx="3989190" cy="5043804"/>
          </a:xfrm>
          <a:custGeom>
            <a:avLst/>
            <a:gdLst/>
            <a:ahLst/>
            <a:cxnLst/>
            <a:rect l="l" t="t" r="r" b="b"/>
            <a:pathLst>
              <a:path w="3989190" h="5043804">
                <a:moveTo>
                  <a:pt x="0" y="0"/>
                </a:moveTo>
                <a:lnTo>
                  <a:pt x="3989190" y="0"/>
                </a:lnTo>
                <a:lnTo>
                  <a:pt x="3989190" y="5043803"/>
                </a:lnTo>
                <a:lnTo>
                  <a:pt x="0" y="50438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3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68733" y="5894215"/>
            <a:ext cx="2391044" cy="3023159"/>
          </a:xfrm>
          <a:custGeom>
            <a:avLst/>
            <a:gdLst/>
            <a:ahLst/>
            <a:cxnLst/>
            <a:rect l="l" t="t" r="r" b="b"/>
            <a:pathLst>
              <a:path w="2391044" h="3023159">
                <a:moveTo>
                  <a:pt x="0" y="0"/>
                </a:moveTo>
                <a:lnTo>
                  <a:pt x="2391044" y="0"/>
                </a:lnTo>
                <a:lnTo>
                  <a:pt x="2391044" y="3023159"/>
                </a:lnTo>
                <a:lnTo>
                  <a:pt x="0" y="30231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3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3527587" y="1849795"/>
            <a:ext cx="11318551" cy="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3441862" y="4068654"/>
            <a:ext cx="11318551" cy="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4196279" y="578084"/>
            <a:ext cx="1520482" cy="514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Satellite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68733" y="2673502"/>
            <a:ext cx="1046668" cy="514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Avion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87177" y="4551023"/>
            <a:ext cx="1194423" cy="503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Drone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89626" y="58019"/>
            <a:ext cx="196354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800 km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15309" y="2153437"/>
            <a:ext cx="12558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4 000 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52695" y="4231256"/>
            <a:ext cx="944833" cy="396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100 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56520" y="8876255"/>
            <a:ext cx="1099163" cy="41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 à 5 cm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45906" y="9122282"/>
            <a:ext cx="1360018" cy="41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5 à 30 cm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93276" y="9234359"/>
            <a:ext cx="2132155" cy="41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30 cm à 300 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D24B321A-B8F1-4430-B9EF-07960D3DA2D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77" b="-9277"/>
            </a:stretch>
          </a:blipFill>
        </p:spPr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8748B2-1B50-49A4-A803-B0B25DBE78BD}"/>
              </a:ext>
            </a:extLst>
          </p:cNvPr>
          <p:cNvSpPr txBox="1"/>
          <p:nvPr/>
        </p:nvSpPr>
        <p:spPr>
          <a:xfrm>
            <a:off x="3276600" y="571500"/>
            <a:ext cx="1310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Liens pour maquette : </a:t>
            </a:r>
          </a:p>
          <a:p>
            <a:pPr marL="285750" indent="-285750">
              <a:buFontTx/>
              <a:buChar char="-"/>
            </a:pPr>
            <a:r>
              <a:rPr lang="fr-FR" sz="2800" dirty="0">
                <a:solidFill>
                  <a:schemeClr val="bg1"/>
                </a:solidFill>
              </a:rPr>
              <a:t>Système solaire : Soleil, Terre, Lune =&gt; </a:t>
            </a:r>
            <a:r>
              <a:rPr lang="fr-FR" sz="2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https://blog.savoirsplus.fr/2019/06/07/telechargement-soleil-lune-et-terre/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sz="2800" dirty="0">
                <a:solidFill>
                  <a:schemeClr val="bg1"/>
                </a:solidFill>
              </a:rPr>
              <a:t>Bricolage petit satellite, déroulement : </a:t>
            </a:r>
            <a:r>
              <a:rPr lang="fr-FR" sz="2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https://www.mombrite.com/toilet-paper-roll-satellite-craft/</a:t>
            </a:r>
            <a:r>
              <a:rPr lang="fr-FR" sz="2800" dirty="0">
                <a:solidFill>
                  <a:schemeClr val="bg1"/>
                </a:solidFill>
              </a:rPr>
              <a:t> (pour le télécharger le PDF de la maquette, descendre au bas de la page, remplir Nom et adresse mail, vous recevrez la maquette PDF dans votre boîte mail) 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EAD0F791-433F-4401-A0E0-11F43E8021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201400" y="3695700"/>
          <a:ext cx="4419600" cy="5719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6" imgW="3886093" imgH="5029200" progId="AcroExch.Document.DC">
                  <p:embed/>
                </p:oleObj>
              </mc:Choice>
              <mc:Fallback>
                <p:oleObj name="Acrobat Document" r:id="rId6" imgW="3886093" imgH="5029200" progId="AcroExch.Document.DC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EAD0F791-433F-4401-A0E0-11F43E8021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201400" y="3695700"/>
                        <a:ext cx="4419600" cy="5719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054AEBC8-08E6-4588-9A0C-004FF26796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33900"/>
            <a:ext cx="6400800" cy="45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46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2514600" y="228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25629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730925" y="0"/>
            <a:ext cx="14557075" cy="10287000"/>
          </a:xfrm>
          <a:custGeom>
            <a:avLst/>
            <a:gdLst/>
            <a:ahLst/>
            <a:cxnLst/>
            <a:rect l="l" t="t" r="r" b="b"/>
            <a:pathLst>
              <a:path w="14557075" h="10287000">
                <a:moveTo>
                  <a:pt x="14557075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4557075" y="0"/>
                </a:lnTo>
                <a:lnTo>
                  <a:pt x="14557075" y="10287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" y="190500"/>
            <a:ext cx="14539929" cy="10287000"/>
          </a:xfrm>
          <a:custGeom>
            <a:avLst/>
            <a:gdLst/>
            <a:ahLst/>
            <a:cxnLst/>
            <a:rect l="l" t="t" r="r" b="b"/>
            <a:pathLst>
              <a:path w="14539929" h="10287000">
                <a:moveTo>
                  <a:pt x="0" y="0"/>
                </a:moveTo>
                <a:lnTo>
                  <a:pt x="14539929" y="0"/>
                </a:lnTo>
                <a:lnTo>
                  <a:pt x="145399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82373" y="84827"/>
            <a:ext cx="10287000" cy="10117346"/>
          </a:xfrm>
          <a:custGeom>
            <a:avLst/>
            <a:gdLst/>
            <a:ahLst/>
            <a:cxnLst/>
            <a:rect l="l" t="t" r="r" b="b"/>
            <a:pathLst>
              <a:path w="10287000" h="10117346">
                <a:moveTo>
                  <a:pt x="10287000" y="0"/>
                </a:moveTo>
                <a:lnTo>
                  <a:pt x="10287000" y="10117346"/>
                </a:lnTo>
                <a:lnTo>
                  <a:pt x="0" y="10117346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8171" t="-609" r="-1853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2609015"/>
            <a:ext cx="18288000" cy="324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21"/>
              </a:lnSpc>
              <a:spcBef>
                <a:spcPct val="0"/>
              </a:spcBef>
            </a:pPr>
            <a:r>
              <a:rPr lang="en-US" sz="93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À votre avis, qu'est-ce que ces images ont en commun ? 🧐🌍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17009" y="2542206"/>
            <a:ext cx="15853982" cy="159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21"/>
              </a:lnSpc>
              <a:spcBef>
                <a:spcPct val="0"/>
              </a:spcBef>
            </a:pPr>
            <a:r>
              <a:rPr lang="en-US" sz="93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L’eau est le point commun !</a:t>
            </a:r>
          </a:p>
        </p:txBody>
      </p:sp>
      <p:sp>
        <p:nvSpPr>
          <p:cNvPr id="4" name="Freeform 4"/>
          <p:cNvSpPr/>
          <p:nvPr/>
        </p:nvSpPr>
        <p:spPr>
          <a:xfrm>
            <a:off x="-1030962" y="6546299"/>
            <a:ext cx="22539938" cy="9138920"/>
          </a:xfrm>
          <a:custGeom>
            <a:avLst/>
            <a:gdLst/>
            <a:ahLst/>
            <a:cxnLst/>
            <a:rect l="l" t="t" r="r" b="b"/>
            <a:pathLst>
              <a:path w="22539938" h="9138920">
                <a:moveTo>
                  <a:pt x="0" y="0"/>
                </a:moveTo>
                <a:lnTo>
                  <a:pt x="22539938" y="0"/>
                </a:lnTo>
                <a:lnTo>
                  <a:pt x="22539938" y="9138920"/>
                </a:lnTo>
                <a:lnTo>
                  <a:pt x="0" y="9138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46348">
            <a:off x="3112348" y="452429"/>
            <a:ext cx="7026324" cy="7160585"/>
          </a:xfrm>
          <a:custGeom>
            <a:avLst/>
            <a:gdLst/>
            <a:ahLst/>
            <a:cxnLst/>
            <a:rect l="l" t="t" r="r" b="b"/>
            <a:pathLst>
              <a:path w="7026324" h="7160585">
                <a:moveTo>
                  <a:pt x="0" y="0"/>
                </a:moveTo>
                <a:lnTo>
                  <a:pt x="7026325" y="0"/>
                </a:lnTo>
                <a:lnTo>
                  <a:pt x="7026325" y="7160585"/>
                </a:lnTo>
                <a:lnTo>
                  <a:pt x="0" y="7160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41606" y="680902"/>
            <a:ext cx="3340802" cy="3758990"/>
          </a:xfrm>
          <a:custGeom>
            <a:avLst/>
            <a:gdLst/>
            <a:ahLst/>
            <a:cxnLst/>
            <a:rect l="l" t="t" r="r" b="b"/>
            <a:pathLst>
              <a:path w="3340802" h="3758990">
                <a:moveTo>
                  <a:pt x="0" y="0"/>
                </a:moveTo>
                <a:lnTo>
                  <a:pt x="3340803" y="0"/>
                </a:lnTo>
                <a:lnTo>
                  <a:pt x="3340803" y="3758990"/>
                </a:lnTo>
                <a:lnTo>
                  <a:pt x="0" y="3758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62260" y="8016254"/>
            <a:ext cx="1596348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6"/>
              </a:lnSpc>
              <a:spcBef>
                <a:spcPct val="0"/>
              </a:spcBef>
            </a:pP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satellite </a:t>
            </a:r>
            <a:r>
              <a:rPr lang="en-US" sz="5868" b="1" dirty="0">
                <a:solidFill>
                  <a:srgbClr val="FFFF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MESURE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la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température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de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l’eau</a:t>
            </a:r>
            <a:endParaRPr lang="en-US" sz="5868" b="1" dirty="0">
              <a:solidFill>
                <a:schemeClr val="bg1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" name="Freeform 6"/>
          <p:cNvSpPr/>
          <p:nvPr/>
        </p:nvSpPr>
        <p:spPr>
          <a:xfrm rot="495511">
            <a:off x="9072675" y="-314500"/>
            <a:ext cx="5655707" cy="5749795"/>
          </a:xfrm>
          <a:custGeom>
            <a:avLst/>
            <a:gdLst/>
            <a:ahLst/>
            <a:cxnLst/>
            <a:rect l="l" t="t" r="r" b="b"/>
            <a:pathLst>
              <a:path w="5655707" h="5749795">
                <a:moveTo>
                  <a:pt x="0" y="0"/>
                </a:moveTo>
                <a:lnTo>
                  <a:pt x="5655707" y="0"/>
                </a:lnTo>
                <a:lnTo>
                  <a:pt x="5655707" y="5749794"/>
                </a:lnTo>
                <a:lnTo>
                  <a:pt x="0" y="57497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355</Words>
  <Application>Microsoft Office PowerPoint</Application>
  <PresentationFormat>Personnalisé</PresentationFormat>
  <Paragraphs>48</Paragraphs>
  <Slides>22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3" baseType="lpstr">
      <vt:lpstr>Calibri</vt:lpstr>
      <vt:lpstr>Arial</vt:lpstr>
      <vt:lpstr>Marianne</vt:lpstr>
      <vt:lpstr>Comic Sans Bold</vt:lpstr>
      <vt:lpstr>Canva Sans</vt:lpstr>
      <vt:lpstr>Glacial Indifference Bold</vt:lpstr>
      <vt:lpstr>Sergio Trendy</vt:lpstr>
      <vt:lpstr>Canva Sans Bold</vt:lpstr>
      <vt:lpstr>Comic Sans</vt:lpstr>
      <vt:lpstr>Office Theme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CP</dc:title>
  <dc:creator>ABOU-JAOUDE Romy</dc:creator>
  <cp:lastModifiedBy>ABOU-JAOUDE Romy</cp:lastModifiedBy>
  <cp:revision>19</cp:revision>
  <dcterms:created xsi:type="dcterms:W3CDTF">2006-08-16T00:00:00Z</dcterms:created>
  <dcterms:modified xsi:type="dcterms:W3CDTF">2024-11-06T15:47:00Z</dcterms:modified>
  <dc:identifier>DAGShdUoBm4</dc:identifier>
</cp:coreProperties>
</file>